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315" r:id="rId6"/>
    <p:sldId id="316" r:id="rId7"/>
    <p:sldId id="305" r:id="rId8"/>
    <p:sldId id="260" r:id="rId9"/>
    <p:sldId id="262" r:id="rId10"/>
    <p:sldId id="306" r:id="rId11"/>
    <p:sldId id="265" r:id="rId12"/>
    <p:sldId id="267" r:id="rId13"/>
    <p:sldId id="266" r:id="rId14"/>
    <p:sldId id="268" r:id="rId15"/>
    <p:sldId id="270" r:id="rId16"/>
    <p:sldId id="269" r:id="rId17"/>
    <p:sldId id="271" r:id="rId18"/>
    <p:sldId id="272" r:id="rId19"/>
    <p:sldId id="273" r:id="rId20"/>
    <p:sldId id="281" r:id="rId21"/>
    <p:sldId id="282" r:id="rId22"/>
    <p:sldId id="283" r:id="rId23"/>
    <p:sldId id="284" r:id="rId24"/>
    <p:sldId id="274" r:id="rId25"/>
    <p:sldId id="285" r:id="rId26"/>
    <p:sldId id="287" r:id="rId27"/>
    <p:sldId id="288" r:id="rId28"/>
    <p:sldId id="286" r:id="rId29"/>
    <p:sldId id="289" r:id="rId30"/>
    <p:sldId id="275" r:id="rId31"/>
    <p:sldId id="290" r:id="rId32"/>
    <p:sldId id="292" r:id="rId33"/>
    <p:sldId id="291" r:id="rId34"/>
    <p:sldId id="293" r:id="rId35"/>
    <p:sldId id="294" r:id="rId36"/>
    <p:sldId id="295" r:id="rId37"/>
    <p:sldId id="296" r:id="rId38"/>
    <p:sldId id="298" r:id="rId39"/>
    <p:sldId id="276" r:id="rId40"/>
    <p:sldId id="277" r:id="rId41"/>
    <p:sldId id="300" r:id="rId42"/>
    <p:sldId id="301" r:id="rId43"/>
    <p:sldId id="302" r:id="rId44"/>
    <p:sldId id="303" r:id="rId45"/>
    <p:sldId id="278" r:id="rId46"/>
    <p:sldId id="308" r:id="rId47"/>
    <p:sldId id="310" r:id="rId48"/>
    <p:sldId id="311" r:id="rId49"/>
    <p:sldId id="309" r:id="rId50"/>
    <p:sldId id="313" r:id="rId51"/>
    <p:sldId id="314" r:id="rId52"/>
    <p:sldId id="312" r:id="rId53"/>
    <p:sldId id="279" r:id="rId54"/>
    <p:sldId id="28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2453" autoAdjust="0"/>
  </p:normalViewPr>
  <p:slideViewPr>
    <p:cSldViewPr snapToGrid="0">
      <p:cViewPr varScale="1">
        <p:scale>
          <a:sx n="76" d="100"/>
          <a:sy n="76" d="100"/>
        </p:scale>
        <p:origin x="126"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5.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EFD37-4FC2-4B24-BEAE-A948BFE765C5}"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D9F0A298-3069-4F9F-A711-3CAC77975F3F}">
      <dgm:prSet/>
      <dgm:spPr/>
      <dgm:t>
        <a:bodyPr/>
        <a:lstStyle/>
        <a:p>
          <a:r>
            <a:rPr lang="en-US" b="1" dirty="0"/>
            <a:t>Open Your Excel Worksheet:</a:t>
          </a:r>
          <a:endParaRPr lang="en-US" dirty="0"/>
        </a:p>
      </dgm:t>
    </dgm:pt>
    <dgm:pt modelId="{352D369C-AEB6-4C69-B3FD-259B577467EC}" type="parTrans" cxnId="{12FE06E3-37A3-424C-9AE0-7E6152027F73}">
      <dgm:prSet/>
      <dgm:spPr/>
      <dgm:t>
        <a:bodyPr/>
        <a:lstStyle/>
        <a:p>
          <a:endParaRPr lang="en-US"/>
        </a:p>
      </dgm:t>
    </dgm:pt>
    <dgm:pt modelId="{E2F80675-32D7-4B39-8409-CFDDEF3472D0}" type="sibTrans" cxnId="{12FE06E3-37A3-424C-9AE0-7E6152027F73}">
      <dgm:prSet/>
      <dgm:spPr/>
      <dgm:t>
        <a:bodyPr/>
        <a:lstStyle/>
        <a:p>
          <a:endParaRPr lang="en-US"/>
        </a:p>
      </dgm:t>
    </dgm:pt>
    <dgm:pt modelId="{BC7EBD18-93CD-474F-B935-250A4FCF411E}">
      <dgm:prSet custT="1"/>
      <dgm:spPr/>
      <dgm:t>
        <a:bodyPr/>
        <a:lstStyle/>
        <a:p>
          <a:r>
            <a:rPr lang="en-US" sz="1400" b="0" i="0" dirty="0"/>
            <a:t>After working with your database in an Excel worksheet, open the workbook containing the data you want to export.</a:t>
          </a:r>
          <a:endParaRPr lang="en-US" sz="1400" dirty="0"/>
        </a:p>
      </dgm:t>
    </dgm:pt>
    <dgm:pt modelId="{8AEBFECB-AB37-4DB0-B18C-D65E160A6AF2}" type="parTrans" cxnId="{65964E37-23F3-452B-BCBD-315A95F0DD3C}">
      <dgm:prSet/>
      <dgm:spPr/>
      <dgm:t>
        <a:bodyPr/>
        <a:lstStyle/>
        <a:p>
          <a:endParaRPr lang="en-US"/>
        </a:p>
      </dgm:t>
    </dgm:pt>
    <dgm:pt modelId="{73C551D2-D5ED-47DD-9868-E98E9139F133}" type="sibTrans" cxnId="{65964E37-23F3-452B-BCBD-315A95F0DD3C}">
      <dgm:prSet/>
      <dgm:spPr/>
      <dgm:t>
        <a:bodyPr/>
        <a:lstStyle/>
        <a:p>
          <a:endParaRPr lang="en-US"/>
        </a:p>
      </dgm:t>
    </dgm:pt>
    <dgm:pt modelId="{9F52D068-737B-4E85-B9D5-E6C9E1402682}">
      <dgm:prSet/>
      <dgm:spPr/>
      <dgm:t>
        <a:bodyPr/>
        <a:lstStyle/>
        <a:p>
          <a:r>
            <a:rPr lang="en-US" b="1" dirty="0"/>
            <a:t>Access Links Menu:</a:t>
          </a:r>
          <a:endParaRPr lang="en-US" dirty="0"/>
        </a:p>
      </dgm:t>
    </dgm:pt>
    <dgm:pt modelId="{BFB580EA-81D4-47D1-8F56-3D8814EC0449}" type="parTrans" cxnId="{0C27D8D7-EBA6-4DC4-A873-408D90AFF789}">
      <dgm:prSet/>
      <dgm:spPr/>
      <dgm:t>
        <a:bodyPr/>
        <a:lstStyle/>
        <a:p>
          <a:endParaRPr lang="en-US"/>
        </a:p>
      </dgm:t>
    </dgm:pt>
    <dgm:pt modelId="{E07CF1C5-775C-4362-9D9E-274D0E100F25}" type="sibTrans" cxnId="{0C27D8D7-EBA6-4DC4-A873-408D90AFF789}">
      <dgm:prSet/>
      <dgm:spPr/>
      <dgm:t>
        <a:bodyPr/>
        <a:lstStyle/>
        <a:p>
          <a:endParaRPr lang="en-US"/>
        </a:p>
      </dgm:t>
    </dgm:pt>
    <dgm:pt modelId="{9372393B-3EC0-4BE8-8283-63C4F9B6FF6E}">
      <dgm:prSet custT="1"/>
      <dgm:spPr/>
      <dgm:t>
        <a:bodyPr/>
        <a:lstStyle/>
        <a:p>
          <a:r>
            <a:rPr lang="en-US" sz="1400" b="0" i="0" dirty="0"/>
            <a:t>Once the </a:t>
          </a:r>
          <a:r>
            <a:rPr lang="en-US" sz="1400" b="1" i="0" dirty="0"/>
            <a:t>Access Links Add-In</a:t>
          </a:r>
          <a:r>
            <a:rPr lang="en-US" sz="1400" b="0" i="0" dirty="0"/>
            <a:t> is installed, go to the </a:t>
          </a:r>
          <a:r>
            <a:rPr lang="en-US" sz="1400" b="1" i="0" dirty="0"/>
            <a:t>Data</a:t>
          </a:r>
          <a:r>
            <a:rPr lang="en-US" sz="1400" b="0" i="0" dirty="0"/>
            <a:t> menu option in Excel.</a:t>
          </a:r>
          <a:endParaRPr lang="en-US" sz="1400" dirty="0"/>
        </a:p>
      </dgm:t>
    </dgm:pt>
    <dgm:pt modelId="{6C94F015-7B2E-4EFF-868D-A1AD93A85883}" type="parTrans" cxnId="{D2D87806-6EFA-48D7-BFB5-1713183B899A}">
      <dgm:prSet/>
      <dgm:spPr/>
      <dgm:t>
        <a:bodyPr/>
        <a:lstStyle/>
        <a:p>
          <a:endParaRPr lang="en-US"/>
        </a:p>
      </dgm:t>
    </dgm:pt>
    <dgm:pt modelId="{C79D8E79-9791-4ECA-B61A-563B4BFA0FEB}" type="sibTrans" cxnId="{D2D87806-6EFA-48D7-BFB5-1713183B899A}">
      <dgm:prSet/>
      <dgm:spPr/>
      <dgm:t>
        <a:bodyPr/>
        <a:lstStyle/>
        <a:p>
          <a:endParaRPr lang="en-US"/>
        </a:p>
      </dgm:t>
    </dgm:pt>
    <dgm:pt modelId="{6CED5BE0-085D-4169-886E-BB913C9F803C}">
      <dgm:prSet/>
      <dgm:spPr/>
      <dgm:t>
        <a:bodyPr/>
        <a:lstStyle/>
        <a:p>
          <a:r>
            <a:rPr lang="en-US" b="1" dirty="0"/>
            <a:t>Choose Export Method:</a:t>
          </a:r>
          <a:endParaRPr lang="en-US" dirty="0"/>
        </a:p>
      </dgm:t>
    </dgm:pt>
    <dgm:pt modelId="{DBC52B1B-2052-49E8-8F49-17D6DDD86929}" type="parTrans" cxnId="{3AA64AC3-65D3-40F4-BA42-4DA28C1A3F35}">
      <dgm:prSet/>
      <dgm:spPr/>
      <dgm:t>
        <a:bodyPr/>
        <a:lstStyle/>
        <a:p>
          <a:endParaRPr lang="en-US"/>
        </a:p>
      </dgm:t>
    </dgm:pt>
    <dgm:pt modelId="{B471BF0E-4AAD-495C-BDF6-D47A12726624}" type="sibTrans" cxnId="{3AA64AC3-65D3-40F4-BA42-4DA28C1A3F35}">
      <dgm:prSet/>
      <dgm:spPr/>
      <dgm:t>
        <a:bodyPr/>
        <a:lstStyle/>
        <a:p>
          <a:endParaRPr lang="en-US"/>
        </a:p>
      </dgm:t>
    </dgm:pt>
    <dgm:pt modelId="{CA5C17F1-D1A4-41B1-B42E-854741C9961C}">
      <dgm:prSet/>
      <dgm:spPr/>
      <dgm:t>
        <a:bodyPr/>
        <a:lstStyle/>
        <a:p>
          <a:r>
            <a:rPr lang="en-US" b="0" i="0" dirty="0"/>
            <a:t>From the </a:t>
          </a:r>
          <a:r>
            <a:rPr lang="en-US" b="1" i="0" dirty="0"/>
            <a:t>Data</a:t>
          </a:r>
          <a:r>
            <a:rPr lang="en-US" b="0" i="0" dirty="0"/>
            <a:t> menu, select one of the following three exporting methods:</a:t>
          </a:r>
          <a:endParaRPr lang="en-US" dirty="0"/>
        </a:p>
      </dgm:t>
    </dgm:pt>
    <dgm:pt modelId="{D40A9407-C624-4EE7-A27B-6990A4B23ADB}" type="parTrans" cxnId="{7AF391DC-372E-45BB-9B54-38C0F1C29DDA}">
      <dgm:prSet/>
      <dgm:spPr/>
      <dgm:t>
        <a:bodyPr/>
        <a:lstStyle/>
        <a:p>
          <a:endParaRPr lang="en-US"/>
        </a:p>
      </dgm:t>
    </dgm:pt>
    <dgm:pt modelId="{1FB4CD65-79EB-425E-9917-5CC86771F225}" type="sibTrans" cxnId="{7AF391DC-372E-45BB-9B54-38C0F1C29DDA}">
      <dgm:prSet/>
      <dgm:spPr/>
      <dgm:t>
        <a:bodyPr/>
        <a:lstStyle/>
        <a:p>
          <a:endParaRPr lang="en-US"/>
        </a:p>
      </dgm:t>
    </dgm:pt>
    <dgm:pt modelId="{6F2CD25D-F9D8-4F81-93D4-9343CE4792FC}">
      <dgm:prSet/>
      <dgm:spPr/>
      <dgm:t>
        <a:bodyPr/>
        <a:lstStyle/>
        <a:p>
          <a:r>
            <a:rPr lang="en-US" b="1" i="0" dirty="0"/>
            <a:t>MS Access Form</a:t>
          </a:r>
          <a:r>
            <a:rPr lang="en-US" b="0" i="0" dirty="0"/>
            <a:t>: Use this option to export data to a Microsoft Access form.</a:t>
          </a:r>
          <a:endParaRPr lang="en-US" dirty="0"/>
        </a:p>
      </dgm:t>
    </dgm:pt>
    <dgm:pt modelId="{497F0161-D76A-414B-8940-734B3BFAF9C5}" type="parTrans" cxnId="{FFA0E1DD-FDB1-4686-BE02-5D0789BFAAB6}">
      <dgm:prSet/>
      <dgm:spPr/>
      <dgm:t>
        <a:bodyPr/>
        <a:lstStyle/>
        <a:p>
          <a:endParaRPr lang="en-US"/>
        </a:p>
      </dgm:t>
    </dgm:pt>
    <dgm:pt modelId="{CB8409A7-0EEF-40DA-9A67-79EAA5E74F08}" type="sibTrans" cxnId="{FFA0E1DD-FDB1-4686-BE02-5D0789BFAAB6}">
      <dgm:prSet/>
      <dgm:spPr/>
      <dgm:t>
        <a:bodyPr/>
        <a:lstStyle/>
        <a:p>
          <a:endParaRPr lang="en-US"/>
        </a:p>
      </dgm:t>
    </dgm:pt>
    <dgm:pt modelId="{F168CDC6-37C9-4ADC-96CE-72FB5EE0F7BB}">
      <dgm:prSet/>
      <dgm:spPr/>
      <dgm:t>
        <a:bodyPr/>
        <a:lstStyle/>
        <a:p>
          <a:r>
            <a:rPr lang="en-US" b="1" i="0" dirty="0"/>
            <a:t>MS Access Report</a:t>
          </a:r>
          <a:r>
            <a:rPr lang="en-US" b="0" i="0" dirty="0"/>
            <a:t>: Choose this method to export data to a Microsoft Access report.</a:t>
          </a:r>
          <a:endParaRPr lang="en-US" dirty="0"/>
        </a:p>
      </dgm:t>
    </dgm:pt>
    <dgm:pt modelId="{64417B64-CDC1-4B36-ABD5-E4D53CCD334B}" type="parTrans" cxnId="{16E15C1A-9AFC-4246-9963-277100F50033}">
      <dgm:prSet/>
      <dgm:spPr/>
      <dgm:t>
        <a:bodyPr/>
        <a:lstStyle/>
        <a:p>
          <a:endParaRPr lang="en-US"/>
        </a:p>
      </dgm:t>
    </dgm:pt>
    <dgm:pt modelId="{44720D66-819C-498C-B81B-DAF73F95BC4B}" type="sibTrans" cxnId="{16E15C1A-9AFC-4246-9963-277100F50033}">
      <dgm:prSet/>
      <dgm:spPr/>
      <dgm:t>
        <a:bodyPr/>
        <a:lstStyle/>
        <a:p>
          <a:endParaRPr lang="en-US"/>
        </a:p>
      </dgm:t>
    </dgm:pt>
    <dgm:pt modelId="{720F221F-CCC6-4AFB-A20F-BD32DB47BBC7}">
      <dgm:prSet/>
      <dgm:spPr/>
      <dgm:t>
        <a:bodyPr/>
        <a:lstStyle/>
        <a:p>
          <a:r>
            <a:rPr lang="en-US" b="1" i="0" dirty="0"/>
            <a:t>Convert to MS Access</a:t>
          </a:r>
          <a:r>
            <a:rPr lang="en-US" b="0" i="0" dirty="0"/>
            <a:t>: Select this option to convert your Excel data into a Microsoft Access table.</a:t>
          </a:r>
          <a:endParaRPr lang="en-US" dirty="0"/>
        </a:p>
      </dgm:t>
    </dgm:pt>
    <dgm:pt modelId="{4D688FC0-098B-42BF-9087-72A263C3F0DF}" type="parTrans" cxnId="{5A70041B-FDEF-4655-A835-7B94978D67D6}">
      <dgm:prSet/>
      <dgm:spPr/>
      <dgm:t>
        <a:bodyPr/>
        <a:lstStyle/>
        <a:p>
          <a:endParaRPr lang="en-US"/>
        </a:p>
      </dgm:t>
    </dgm:pt>
    <dgm:pt modelId="{BF0DF6E5-17B1-475E-854A-021DECB66C6F}" type="sibTrans" cxnId="{5A70041B-FDEF-4655-A835-7B94978D67D6}">
      <dgm:prSet/>
      <dgm:spPr/>
      <dgm:t>
        <a:bodyPr/>
        <a:lstStyle/>
        <a:p>
          <a:endParaRPr lang="en-US"/>
        </a:p>
      </dgm:t>
    </dgm:pt>
    <dgm:pt modelId="{01BCBCC1-4894-49DC-9890-76E042B5DF3F}" type="pres">
      <dgm:prSet presAssocID="{809EFD37-4FC2-4B24-BEAE-A948BFE765C5}" presName="Name0" presStyleCnt="0">
        <dgm:presLayoutVars>
          <dgm:dir/>
          <dgm:animLvl val="lvl"/>
          <dgm:resizeHandles val="exact"/>
        </dgm:presLayoutVars>
      </dgm:prSet>
      <dgm:spPr/>
    </dgm:pt>
    <dgm:pt modelId="{17DAD007-A088-4910-BF54-24643EB2CB51}" type="pres">
      <dgm:prSet presAssocID="{6CED5BE0-085D-4169-886E-BB913C9F803C}" presName="boxAndChildren" presStyleCnt="0"/>
      <dgm:spPr/>
    </dgm:pt>
    <dgm:pt modelId="{56483D4A-3112-4161-85DE-5180B9A6DF5E}" type="pres">
      <dgm:prSet presAssocID="{6CED5BE0-085D-4169-886E-BB913C9F803C}" presName="parentTextBox" presStyleLbl="alignNode1" presStyleIdx="0" presStyleCnt="3"/>
      <dgm:spPr/>
    </dgm:pt>
    <dgm:pt modelId="{CF07571F-D07A-4060-AD30-93D41600FA3C}" type="pres">
      <dgm:prSet presAssocID="{6CED5BE0-085D-4169-886E-BB913C9F803C}" presName="descendantBox" presStyleLbl="bgAccFollowNode1" presStyleIdx="0" presStyleCnt="3"/>
      <dgm:spPr/>
    </dgm:pt>
    <dgm:pt modelId="{A82841DB-FC02-48A2-BC7F-063C5FC08661}" type="pres">
      <dgm:prSet presAssocID="{E07CF1C5-775C-4362-9D9E-274D0E100F25}" presName="sp" presStyleCnt="0"/>
      <dgm:spPr/>
    </dgm:pt>
    <dgm:pt modelId="{EA862626-D582-4DE3-A1D1-1D7DE791B407}" type="pres">
      <dgm:prSet presAssocID="{9F52D068-737B-4E85-B9D5-E6C9E1402682}" presName="arrowAndChildren" presStyleCnt="0"/>
      <dgm:spPr/>
    </dgm:pt>
    <dgm:pt modelId="{5D2AB2A1-2DC0-4FA0-8F5D-67FF12599FF4}" type="pres">
      <dgm:prSet presAssocID="{9F52D068-737B-4E85-B9D5-E6C9E1402682}" presName="parentTextArrow" presStyleLbl="node1" presStyleIdx="0" presStyleCnt="0"/>
      <dgm:spPr/>
    </dgm:pt>
    <dgm:pt modelId="{4B9CFF57-4336-41D6-BF44-E4C4E200B340}" type="pres">
      <dgm:prSet presAssocID="{9F52D068-737B-4E85-B9D5-E6C9E1402682}" presName="arrow" presStyleLbl="alignNode1" presStyleIdx="1" presStyleCnt="3"/>
      <dgm:spPr/>
    </dgm:pt>
    <dgm:pt modelId="{BE700B59-B840-41EB-BCD7-4E6B1A9FEE4B}" type="pres">
      <dgm:prSet presAssocID="{9F52D068-737B-4E85-B9D5-E6C9E1402682}" presName="descendantArrow" presStyleLbl="bgAccFollowNode1" presStyleIdx="1" presStyleCnt="3"/>
      <dgm:spPr/>
    </dgm:pt>
    <dgm:pt modelId="{C730BB69-51CD-4C31-AAB3-C987E4EFA37F}" type="pres">
      <dgm:prSet presAssocID="{E2F80675-32D7-4B39-8409-CFDDEF3472D0}" presName="sp" presStyleCnt="0"/>
      <dgm:spPr/>
    </dgm:pt>
    <dgm:pt modelId="{3F99C5C1-A584-4E03-BCB4-2869321CA302}" type="pres">
      <dgm:prSet presAssocID="{D9F0A298-3069-4F9F-A711-3CAC77975F3F}" presName="arrowAndChildren" presStyleCnt="0"/>
      <dgm:spPr/>
    </dgm:pt>
    <dgm:pt modelId="{510C0C30-72B2-4216-9BE1-D6D6A23B6D68}" type="pres">
      <dgm:prSet presAssocID="{D9F0A298-3069-4F9F-A711-3CAC77975F3F}" presName="parentTextArrow" presStyleLbl="node1" presStyleIdx="0" presStyleCnt="0"/>
      <dgm:spPr/>
    </dgm:pt>
    <dgm:pt modelId="{ED20E196-3B59-4765-9475-6CB5912EEC66}" type="pres">
      <dgm:prSet presAssocID="{D9F0A298-3069-4F9F-A711-3CAC77975F3F}" presName="arrow" presStyleLbl="alignNode1" presStyleIdx="2" presStyleCnt="3"/>
      <dgm:spPr/>
    </dgm:pt>
    <dgm:pt modelId="{6C3CF2DE-1648-4951-A4CA-20530A2E96E6}" type="pres">
      <dgm:prSet presAssocID="{D9F0A298-3069-4F9F-A711-3CAC77975F3F}" presName="descendantArrow" presStyleLbl="bgAccFollowNode1" presStyleIdx="2" presStyleCnt="3" custScaleX="101358"/>
      <dgm:spPr/>
    </dgm:pt>
  </dgm:ptLst>
  <dgm:cxnLst>
    <dgm:cxn modelId="{D2D87806-6EFA-48D7-BFB5-1713183B899A}" srcId="{9F52D068-737B-4E85-B9D5-E6C9E1402682}" destId="{9372393B-3EC0-4BE8-8283-63C4F9B6FF6E}" srcOrd="0" destOrd="0" parTransId="{6C94F015-7B2E-4EFF-868D-A1AD93A85883}" sibTransId="{C79D8E79-9791-4ECA-B61A-563B4BFA0FEB}"/>
    <dgm:cxn modelId="{44E0C80C-5FB7-4700-BC0C-777E9B39100B}" type="presOf" srcId="{809EFD37-4FC2-4B24-BEAE-A948BFE765C5}" destId="{01BCBCC1-4894-49DC-9890-76E042B5DF3F}" srcOrd="0" destOrd="0" presId="urn:microsoft.com/office/officeart/2016/7/layout/VerticalDownArrowProcess"/>
    <dgm:cxn modelId="{16E15C1A-9AFC-4246-9963-277100F50033}" srcId="{CA5C17F1-D1A4-41B1-B42E-854741C9961C}" destId="{F168CDC6-37C9-4ADC-96CE-72FB5EE0F7BB}" srcOrd="1" destOrd="0" parTransId="{64417B64-CDC1-4B36-ABD5-E4D53CCD334B}" sibTransId="{44720D66-819C-498C-B81B-DAF73F95BC4B}"/>
    <dgm:cxn modelId="{5A70041B-FDEF-4655-A835-7B94978D67D6}" srcId="{CA5C17F1-D1A4-41B1-B42E-854741C9961C}" destId="{720F221F-CCC6-4AFB-A20F-BD32DB47BBC7}" srcOrd="2" destOrd="0" parTransId="{4D688FC0-098B-42BF-9087-72A263C3F0DF}" sibTransId="{BF0DF6E5-17B1-475E-854A-021DECB66C6F}"/>
    <dgm:cxn modelId="{65964E37-23F3-452B-BCBD-315A95F0DD3C}" srcId="{D9F0A298-3069-4F9F-A711-3CAC77975F3F}" destId="{BC7EBD18-93CD-474F-B935-250A4FCF411E}" srcOrd="0" destOrd="0" parTransId="{8AEBFECB-AB37-4DB0-B18C-D65E160A6AF2}" sibTransId="{73C551D2-D5ED-47DD-9868-E98E9139F133}"/>
    <dgm:cxn modelId="{7E68A65D-CB6F-4C69-A213-BBA8AD183E6D}" type="presOf" srcId="{F168CDC6-37C9-4ADC-96CE-72FB5EE0F7BB}" destId="{CF07571F-D07A-4060-AD30-93D41600FA3C}" srcOrd="0" destOrd="2" presId="urn:microsoft.com/office/officeart/2016/7/layout/VerticalDownArrowProcess"/>
    <dgm:cxn modelId="{D0953C46-9ACE-4F15-B3BE-D2B6E947CCB3}" type="presOf" srcId="{9F52D068-737B-4E85-B9D5-E6C9E1402682}" destId="{4B9CFF57-4336-41D6-BF44-E4C4E200B340}" srcOrd="1" destOrd="0" presId="urn:microsoft.com/office/officeart/2016/7/layout/VerticalDownArrowProcess"/>
    <dgm:cxn modelId="{8DCF5E6C-4AFD-4827-8FCF-EBE52EBEF72C}" type="presOf" srcId="{CA5C17F1-D1A4-41B1-B42E-854741C9961C}" destId="{CF07571F-D07A-4060-AD30-93D41600FA3C}" srcOrd="0" destOrd="0" presId="urn:microsoft.com/office/officeart/2016/7/layout/VerticalDownArrowProcess"/>
    <dgm:cxn modelId="{A42C856D-DAC0-43ED-A40F-D2A907F70327}" type="presOf" srcId="{720F221F-CCC6-4AFB-A20F-BD32DB47BBC7}" destId="{CF07571F-D07A-4060-AD30-93D41600FA3C}" srcOrd="0" destOrd="3" presId="urn:microsoft.com/office/officeart/2016/7/layout/VerticalDownArrowProcess"/>
    <dgm:cxn modelId="{B3F89C7F-5DD2-412E-845A-90E4E519D47F}" type="presOf" srcId="{9F52D068-737B-4E85-B9D5-E6C9E1402682}" destId="{5D2AB2A1-2DC0-4FA0-8F5D-67FF12599FF4}" srcOrd="0" destOrd="0" presId="urn:microsoft.com/office/officeart/2016/7/layout/VerticalDownArrowProcess"/>
    <dgm:cxn modelId="{29D8D48E-A5E9-40B9-8FA4-EDF72412DE0A}" type="presOf" srcId="{D9F0A298-3069-4F9F-A711-3CAC77975F3F}" destId="{510C0C30-72B2-4216-9BE1-D6D6A23B6D68}" srcOrd="0" destOrd="0" presId="urn:microsoft.com/office/officeart/2016/7/layout/VerticalDownArrowProcess"/>
    <dgm:cxn modelId="{332975B7-E3B2-4013-B872-DB80B39DE34F}" type="presOf" srcId="{BC7EBD18-93CD-474F-B935-250A4FCF411E}" destId="{6C3CF2DE-1648-4951-A4CA-20530A2E96E6}" srcOrd="0" destOrd="0" presId="urn:microsoft.com/office/officeart/2016/7/layout/VerticalDownArrowProcess"/>
    <dgm:cxn modelId="{3AA64AC3-65D3-40F4-BA42-4DA28C1A3F35}" srcId="{809EFD37-4FC2-4B24-BEAE-A948BFE765C5}" destId="{6CED5BE0-085D-4169-886E-BB913C9F803C}" srcOrd="2" destOrd="0" parTransId="{DBC52B1B-2052-49E8-8F49-17D6DDD86929}" sibTransId="{B471BF0E-4AAD-495C-BDF6-D47A12726624}"/>
    <dgm:cxn modelId="{E5D31CD3-6291-4A09-8594-2E1C98519A58}" type="presOf" srcId="{6CED5BE0-085D-4169-886E-BB913C9F803C}" destId="{56483D4A-3112-4161-85DE-5180B9A6DF5E}" srcOrd="0" destOrd="0" presId="urn:microsoft.com/office/officeart/2016/7/layout/VerticalDownArrowProcess"/>
    <dgm:cxn modelId="{0C27D8D7-EBA6-4DC4-A873-408D90AFF789}" srcId="{809EFD37-4FC2-4B24-BEAE-A948BFE765C5}" destId="{9F52D068-737B-4E85-B9D5-E6C9E1402682}" srcOrd="1" destOrd="0" parTransId="{BFB580EA-81D4-47D1-8F56-3D8814EC0449}" sibTransId="{E07CF1C5-775C-4362-9D9E-274D0E100F25}"/>
    <dgm:cxn modelId="{7AF391DC-372E-45BB-9B54-38C0F1C29DDA}" srcId="{6CED5BE0-085D-4169-886E-BB913C9F803C}" destId="{CA5C17F1-D1A4-41B1-B42E-854741C9961C}" srcOrd="0" destOrd="0" parTransId="{D40A9407-C624-4EE7-A27B-6990A4B23ADB}" sibTransId="{1FB4CD65-79EB-425E-9917-5CC86771F225}"/>
    <dgm:cxn modelId="{FFA0E1DD-FDB1-4686-BE02-5D0789BFAAB6}" srcId="{CA5C17F1-D1A4-41B1-B42E-854741C9961C}" destId="{6F2CD25D-F9D8-4F81-93D4-9343CE4792FC}" srcOrd="0" destOrd="0" parTransId="{497F0161-D76A-414B-8940-734B3BFAF9C5}" sibTransId="{CB8409A7-0EEF-40DA-9A67-79EAA5E74F08}"/>
    <dgm:cxn modelId="{12FE06E3-37A3-424C-9AE0-7E6152027F73}" srcId="{809EFD37-4FC2-4B24-BEAE-A948BFE765C5}" destId="{D9F0A298-3069-4F9F-A711-3CAC77975F3F}" srcOrd="0" destOrd="0" parTransId="{352D369C-AEB6-4C69-B3FD-259B577467EC}" sibTransId="{E2F80675-32D7-4B39-8409-CFDDEF3472D0}"/>
    <dgm:cxn modelId="{CBEF75EB-61C9-4AE0-91E3-3811D04D61D6}" type="presOf" srcId="{D9F0A298-3069-4F9F-A711-3CAC77975F3F}" destId="{ED20E196-3B59-4765-9475-6CB5912EEC66}" srcOrd="1" destOrd="0" presId="urn:microsoft.com/office/officeart/2016/7/layout/VerticalDownArrowProcess"/>
    <dgm:cxn modelId="{3C7A2FF4-DCF1-494C-B358-BCA353C10F8C}" type="presOf" srcId="{9372393B-3EC0-4BE8-8283-63C4F9B6FF6E}" destId="{BE700B59-B840-41EB-BCD7-4E6B1A9FEE4B}" srcOrd="0" destOrd="0" presId="urn:microsoft.com/office/officeart/2016/7/layout/VerticalDownArrowProcess"/>
    <dgm:cxn modelId="{415C82FE-52A4-407E-A715-A8812BDE6A83}" type="presOf" srcId="{6F2CD25D-F9D8-4F81-93D4-9343CE4792FC}" destId="{CF07571F-D07A-4060-AD30-93D41600FA3C}" srcOrd="0" destOrd="1" presId="urn:microsoft.com/office/officeart/2016/7/layout/VerticalDownArrowProcess"/>
    <dgm:cxn modelId="{6FF3F00A-C962-4640-B479-BAD7C63750EF}" type="presParOf" srcId="{01BCBCC1-4894-49DC-9890-76E042B5DF3F}" destId="{17DAD007-A088-4910-BF54-24643EB2CB51}" srcOrd="0" destOrd="0" presId="urn:microsoft.com/office/officeart/2016/7/layout/VerticalDownArrowProcess"/>
    <dgm:cxn modelId="{48909178-2890-4EFB-A4E1-E73A87EC986E}" type="presParOf" srcId="{17DAD007-A088-4910-BF54-24643EB2CB51}" destId="{56483D4A-3112-4161-85DE-5180B9A6DF5E}" srcOrd="0" destOrd="0" presId="urn:microsoft.com/office/officeart/2016/7/layout/VerticalDownArrowProcess"/>
    <dgm:cxn modelId="{B6B6164E-5C02-4E4A-AA38-00AA1FDBC383}" type="presParOf" srcId="{17DAD007-A088-4910-BF54-24643EB2CB51}" destId="{CF07571F-D07A-4060-AD30-93D41600FA3C}" srcOrd="1" destOrd="0" presId="urn:microsoft.com/office/officeart/2016/7/layout/VerticalDownArrowProcess"/>
    <dgm:cxn modelId="{1BB8A515-5C62-4E50-9F28-33AECA4DF158}" type="presParOf" srcId="{01BCBCC1-4894-49DC-9890-76E042B5DF3F}" destId="{A82841DB-FC02-48A2-BC7F-063C5FC08661}" srcOrd="1" destOrd="0" presId="urn:microsoft.com/office/officeart/2016/7/layout/VerticalDownArrowProcess"/>
    <dgm:cxn modelId="{63321F6F-8C80-4CA0-B1A7-E193283D2350}" type="presParOf" srcId="{01BCBCC1-4894-49DC-9890-76E042B5DF3F}" destId="{EA862626-D582-4DE3-A1D1-1D7DE791B407}" srcOrd="2" destOrd="0" presId="urn:microsoft.com/office/officeart/2016/7/layout/VerticalDownArrowProcess"/>
    <dgm:cxn modelId="{65ED501D-C56A-4408-BD38-4BBA88ECE6FA}" type="presParOf" srcId="{EA862626-D582-4DE3-A1D1-1D7DE791B407}" destId="{5D2AB2A1-2DC0-4FA0-8F5D-67FF12599FF4}" srcOrd="0" destOrd="0" presId="urn:microsoft.com/office/officeart/2016/7/layout/VerticalDownArrowProcess"/>
    <dgm:cxn modelId="{06E9A536-8BA7-4607-9B8C-F3C0E11E8B38}" type="presParOf" srcId="{EA862626-D582-4DE3-A1D1-1D7DE791B407}" destId="{4B9CFF57-4336-41D6-BF44-E4C4E200B340}" srcOrd="1" destOrd="0" presId="urn:microsoft.com/office/officeart/2016/7/layout/VerticalDownArrowProcess"/>
    <dgm:cxn modelId="{9E8135D2-1C16-4753-B158-3672492B3600}" type="presParOf" srcId="{EA862626-D582-4DE3-A1D1-1D7DE791B407}" destId="{BE700B59-B840-41EB-BCD7-4E6B1A9FEE4B}" srcOrd="2" destOrd="0" presId="urn:microsoft.com/office/officeart/2016/7/layout/VerticalDownArrowProcess"/>
    <dgm:cxn modelId="{CF07CC6E-3CFB-4C15-B44E-A3EEB2C322F3}" type="presParOf" srcId="{01BCBCC1-4894-49DC-9890-76E042B5DF3F}" destId="{C730BB69-51CD-4C31-AAB3-C987E4EFA37F}" srcOrd="3" destOrd="0" presId="urn:microsoft.com/office/officeart/2016/7/layout/VerticalDownArrowProcess"/>
    <dgm:cxn modelId="{EFA3043C-1497-4201-B1D9-5860E39B03E0}" type="presParOf" srcId="{01BCBCC1-4894-49DC-9890-76E042B5DF3F}" destId="{3F99C5C1-A584-4E03-BCB4-2869321CA302}" srcOrd="4" destOrd="0" presId="urn:microsoft.com/office/officeart/2016/7/layout/VerticalDownArrowProcess"/>
    <dgm:cxn modelId="{47999BCE-E066-4D95-8320-9FB0C1186458}" type="presParOf" srcId="{3F99C5C1-A584-4E03-BCB4-2869321CA302}" destId="{510C0C30-72B2-4216-9BE1-D6D6A23B6D68}" srcOrd="0" destOrd="0" presId="urn:microsoft.com/office/officeart/2016/7/layout/VerticalDownArrowProcess"/>
    <dgm:cxn modelId="{D814A21F-302D-417D-AE77-D87C83C3F127}" type="presParOf" srcId="{3F99C5C1-A584-4E03-BCB4-2869321CA302}" destId="{ED20E196-3B59-4765-9475-6CB5912EEC66}" srcOrd="1" destOrd="0" presId="urn:microsoft.com/office/officeart/2016/7/layout/VerticalDownArrowProcess"/>
    <dgm:cxn modelId="{B4B57FAC-C74B-4043-A08F-F49564CB0A8F}" type="presParOf" srcId="{3F99C5C1-A584-4E03-BCB4-2869321CA302}" destId="{6C3CF2DE-1648-4951-A4CA-20530A2E96E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B7747-CD27-41CD-A1DC-F69BA23BD7C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B1E0B6-EC9E-4563-A74D-A60C022DD7EC}">
      <dgm:prSet/>
      <dgm:spPr/>
      <dgm:t>
        <a:bodyPr/>
        <a:lstStyle/>
        <a:p>
          <a:pPr>
            <a:lnSpc>
              <a:spcPct val="100000"/>
            </a:lnSpc>
          </a:pPr>
          <a:r>
            <a:rPr lang="en-US" dirty="0"/>
            <a:t>Sorting: Ordering all entries in a database by a particular field.</a:t>
          </a:r>
        </a:p>
      </dgm:t>
    </dgm:pt>
    <dgm:pt modelId="{CFF8BDE3-D410-4D07-BFBE-86EB39F80EBE}" type="parTrans" cxnId="{111B13FA-7F8F-41C0-A7AC-3B1A9A0DCFE3}">
      <dgm:prSet/>
      <dgm:spPr/>
      <dgm:t>
        <a:bodyPr/>
        <a:lstStyle/>
        <a:p>
          <a:endParaRPr lang="en-US"/>
        </a:p>
      </dgm:t>
    </dgm:pt>
    <dgm:pt modelId="{1EDA5F47-C488-430D-8484-2743D4E93580}" type="sibTrans" cxnId="{111B13FA-7F8F-41C0-A7AC-3B1A9A0DCFE3}">
      <dgm:prSet/>
      <dgm:spPr/>
      <dgm:t>
        <a:bodyPr/>
        <a:lstStyle/>
        <a:p>
          <a:pPr>
            <a:lnSpc>
              <a:spcPct val="100000"/>
            </a:lnSpc>
          </a:pPr>
          <a:endParaRPr lang="en-US"/>
        </a:p>
      </dgm:t>
    </dgm:pt>
    <dgm:pt modelId="{D0EB84CE-828E-40DD-BC8D-DF7CAC7B81C0}">
      <dgm:prSet/>
      <dgm:spPr/>
      <dgm:t>
        <a:bodyPr/>
        <a:lstStyle/>
        <a:p>
          <a:pPr>
            <a:lnSpc>
              <a:spcPct val="100000"/>
            </a:lnSpc>
          </a:pPr>
          <a:r>
            <a:rPr lang="en-US"/>
            <a:t>Field: Name of a category by which items are grouped in a database</a:t>
          </a:r>
        </a:p>
      </dgm:t>
    </dgm:pt>
    <dgm:pt modelId="{39EA0FE4-5E3E-4C31-B137-432C7C6F6674}" type="parTrans" cxnId="{FB74E4C0-D189-4469-84CA-26A0F03B2A30}">
      <dgm:prSet/>
      <dgm:spPr/>
      <dgm:t>
        <a:bodyPr/>
        <a:lstStyle/>
        <a:p>
          <a:endParaRPr lang="en-US"/>
        </a:p>
      </dgm:t>
    </dgm:pt>
    <dgm:pt modelId="{8ACD0BCA-ADAC-4D25-8018-ECBD63F75E5E}" type="sibTrans" cxnId="{FB74E4C0-D189-4469-84CA-26A0F03B2A30}">
      <dgm:prSet/>
      <dgm:spPr/>
      <dgm:t>
        <a:bodyPr/>
        <a:lstStyle/>
        <a:p>
          <a:endParaRPr lang="en-US"/>
        </a:p>
      </dgm:t>
    </dgm:pt>
    <dgm:pt modelId="{25404E75-F1F1-4492-9B0E-5CC9CA9D6E89}" type="pres">
      <dgm:prSet presAssocID="{A02B7747-CD27-41CD-A1DC-F69BA23BD7CA}" presName="root" presStyleCnt="0">
        <dgm:presLayoutVars>
          <dgm:dir/>
          <dgm:resizeHandles val="exact"/>
        </dgm:presLayoutVars>
      </dgm:prSet>
      <dgm:spPr/>
    </dgm:pt>
    <dgm:pt modelId="{8C8A3C02-C312-41E2-9B97-2A8DFD4BCB3C}" type="pres">
      <dgm:prSet presAssocID="{A02B7747-CD27-41CD-A1DC-F69BA23BD7CA}" presName="container" presStyleCnt="0">
        <dgm:presLayoutVars>
          <dgm:dir/>
          <dgm:resizeHandles val="exact"/>
        </dgm:presLayoutVars>
      </dgm:prSet>
      <dgm:spPr/>
    </dgm:pt>
    <dgm:pt modelId="{B0E1CD30-6BBE-4664-89C7-5B166D2E6F86}" type="pres">
      <dgm:prSet presAssocID="{42B1E0B6-EC9E-4563-A74D-A60C022DD7EC}" presName="compNode" presStyleCnt="0"/>
      <dgm:spPr/>
    </dgm:pt>
    <dgm:pt modelId="{7503EF27-85D8-463B-A8DE-A7FC17909CD0}" type="pres">
      <dgm:prSet presAssocID="{42B1E0B6-EC9E-4563-A74D-A60C022DD7EC}" presName="iconBgRect" presStyleLbl="bgShp" presStyleIdx="0" presStyleCnt="2"/>
      <dgm:spPr/>
    </dgm:pt>
    <dgm:pt modelId="{507D1853-9ED7-4046-ABCB-CFC13E9FA0FF}" type="pres">
      <dgm:prSet presAssocID="{42B1E0B6-EC9E-4563-A74D-A60C022DD7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3963525-4F77-41C4-BC63-697406C7DC6A}" type="pres">
      <dgm:prSet presAssocID="{42B1E0B6-EC9E-4563-A74D-A60C022DD7EC}" presName="spaceRect" presStyleCnt="0"/>
      <dgm:spPr/>
    </dgm:pt>
    <dgm:pt modelId="{E31E6CEB-2AC0-4208-8DFF-A663A03D64C4}" type="pres">
      <dgm:prSet presAssocID="{42B1E0B6-EC9E-4563-A74D-A60C022DD7EC}" presName="textRect" presStyleLbl="revTx" presStyleIdx="0" presStyleCnt="2">
        <dgm:presLayoutVars>
          <dgm:chMax val="1"/>
          <dgm:chPref val="1"/>
        </dgm:presLayoutVars>
      </dgm:prSet>
      <dgm:spPr/>
    </dgm:pt>
    <dgm:pt modelId="{044D0269-B962-45CC-A735-BF3486B6FA1A}" type="pres">
      <dgm:prSet presAssocID="{1EDA5F47-C488-430D-8484-2743D4E93580}" presName="sibTrans" presStyleLbl="sibTrans2D1" presStyleIdx="0" presStyleCnt="0"/>
      <dgm:spPr/>
    </dgm:pt>
    <dgm:pt modelId="{EEF57157-757A-4917-8D96-26A4A2EACBD7}" type="pres">
      <dgm:prSet presAssocID="{D0EB84CE-828E-40DD-BC8D-DF7CAC7B81C0}" presName="compNode" presStyleCnt="0"/>
      <dgm:spPr/>
    </dgm:pt>
    <dgm:pt modelId="{C23E4EFB-1BEC-4C58-9341-B58F8E9AC3EB}" type="pres">
      <dgm:prSet presAssocID="{D0EB84CE-828E-40DD-BC8D-DF7CAC7B81C0}" presName="iconBgRect" presStyleLbl="bgShp" presStyleIdx="1" presStyleCnt="2"/>
      <dgm:spPr/>
    </dgm:pt>
    <dgm:pt modelId="{9CCE69EF-C674-4B9D-916C-7AAB50DC0317}" type="pres">
      <dgm:prSet presAssocID="{D0EB84CE-828E-40DD-BC8D-DF7CAC7B81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B6A96A2D-62C7-4BDA-BFAD-D57B647D9FC2}" type="pres">
      <dgm:prSet presAssocID="{D0EB84CE-828E-40DD-BC8D-DF7CAC7B81C0}" presName="spaceRect" presStyleCnt="0"/>
      <dgm:spPr/>
    </dgm:pt>
    <dgm:pt modelId="{3B72790C-C0B0-446A-9DD3-C249D004367D}" type="pres">
      <dgm:prSet presAssocID="{D0EB84CE-828E-40DD-BC8D-DF7CAC7B81C0}" presName="textRect" presStyleLbl="revTx" presStyleIdx="1" presStyleCnt="2">
        <dgm:presLayoutVars>
          <dgm:chMax val="1"/>
          <dgm:chPref val="1"/>
        </dgm:presLayoutVars>
      </dgm:prSet>
      <dgm:spPr/>
    </dgm:pt>
  </dgm:ptLst>
  <dgm:cxnLst>
    <dgm:cxn modelId="{2FAEEF35-B120-4ACE-947C-09B7CACF0A72}" type="presOf" srcId="{1EDA5F47-C488-430D-8484-2743D4E93580}" destId="{044D0269-B962-45CC-A735-BF3486B6FA1A}" srcOrd="0" destOrd="0" presId="urn:microsoft.com/office/officeart/2018/2/layout/IconCircleList"/>
    <dgm:cxn modelId="{E94D1C4C-B875-491C-B867-FC23F88956CF}" type="presOf" srcId="{A02B7747-CD27-41CD-A1DC-F69BA23BD7CA}" destId="{25404E75-F1F1-4492-9B0E-5CC9CA9D6E89}" srcOrd="0" destOrd="0" presId="urn:microsoft.com/office/officeart/2018/2/layout/IconCircleList"/>
    <dgm:cxn modelId="{8F634B57-3030-420E-8CC6-CEAB5452195F}" type="presOf" srcId="{42B1E0B6-EC9E-4563-A74D-A60C022DD7EC}" destId="{E31E6CEB-2AC0-4208-8DFF-A663A03D64C4}" srcOrd="0" destOrd="0" presId="urn:microsoft.com/office/officeart/2018/2/layout/IconCircleList"/>
    <dgm:cxn modelId="{2804428F-5734-43CE-84E4-2EA3ECB87AF0}" type="presOf" srcId="{D0EB84CE-828E-40DD-BC8D-DF7CAC7B81C0}" destId="{3B72790C-C0B0-446A-9DD3-C249D004367D}" srcOrd="0" destOrd="0" presId="urn:microsoft.com/office/officeart/2018/2/layout/IconCircleList"/>
    <dgm:cxn modelId="{FB74E4C0-D189-4469-84CA-26A0F03B2A30}" srcId="{A02B7747-CD27-41CD-A1DC-F69BA23BD7CA}" destId="{D0EB84CE-828E-40DD-BC8D-DF7CAC7B81C0}" srcOrd="1" destOrd="0" parTransId="{39EA0FE4-5E3E-4C31-B137-432C7C6F6674}" sibTransId="{8ACD0BCA-ADAC-4D25-8018-ECBD63F75E5E}"/>
    <dgm:cxn modelId="{111B13FA-7F8F-41C0-A7AC-3B1A9A0DCFE3}" srcId="{A02B7747-CD27-41CD-A1DC-F69BA23BD7CA}" destId="{42B1E0B6-EC9E-4563-A74D-A60C022DD7EC}" srcOrd="0" destOrd="0" parTransId="{CFF8BDE3-D410-4D07-BFBE-86EB39F80EBE}" sibTransId="{1EDA5F47-C488-430D-8484-2743D4E93580}"/>
    <dgm:cxn modelId="{E878200B-EC33-4E0D-A497-8F7BF15DCC4A}" type="presParOf" srcId="{25404E75-F1F1-4492-9B0E-5CC9CA9D6E89}" destId="{8C8A3C02-C312-41E2-9B97-2A8DFD4BCB3C}" srcOrd="0" destOrd="0" presId="urn:microsoft.com/office/officeart/2018/2/layout/IconCircleList"/>
    <dgm:cxn modelId="{B04A492A-58AF-401B-8A74-B2A4938BA3DB}" type="presParOf" srcId="{8C8A3C02-C312-41E2-9B97-2A8DFD4BCB3C}" destId="{B0E1CD30-6BBE-4664-89C7-5B166D2E6F86}" srcOrd="0" destOrd="0" presId="urn:microsoft.com/office/officeart/2018/2/layout/IconCircleList"/>
    <dgm:cxn modelId="{139F4E4A-DF54-4370-B359-5E3D9A596420}" type="presParOf" srcId="{B0E1CD30-6BBE-4664-89C7-5B166D2E6F86}" destId="{7503EF27-85D8-463B-A8DE-A7FC17909CD0}" srcOrd="0" destOrd="0" presId="urn:microsoft.com/office/officeart/2018/2/layout/IconCircleList"/>
    <dgm:cxn modelId="{DAC7385B-B079-4755-88DE-7B70C111862F}" type="presParOf" srcId="{B0E1CD30-6BBE-4664-89C7-5B166D2E6F86}" destId="{507D1853-9ED7-4046-ABCB-CFC13E9FA0FF}" srcOrd="1" destOrd="0" presId="urn:microsoft.com/office/officeart/2018/2/layout/IconCircleList"/>
    <dgm:cxn modelId="{85D44B0F-2D40-4D26-8808-4044C5160E0B}" type="presParOf" srcId="{B0E1CD30-6BBE-4664-89C7-5B166D2E6F86}" destId="{13963525-4F77-41C4-BC63-697406C7DC6A}" srcOrd="2" destOrd="0" presId="urn:microsoft.com/office/officeart/2018/2/layout/IconCircleList"/>
    <dgm:cxn modelId="{D7D9F5C3-BDCD-431E-B305-B5FE150C62F1}" type="presParOf" srcId="{B0E1CD30-6BBE-4664-89C7-5B166D2E6F86}" destId="{E31E6CEB-2AC0-4208-8DFF-A663A03D64C4}" srcOrd="3" destOrd="0" presId="urn:microsoft.com/office/officeart/2018/2/layout/IconCircleList"/>
    <dgm:cxn modelId="{2613FF92-51E7-41A0-B344-92FCF735B34C}" type="presParOf" srcId="{8C8A3C02-C312-41E2-9B97-2A8DFD4BCB3C}" destId="{044D0269-B962-45CC-A735-BF3486B6FA1A}" srcOrd="1" destOrd="0" presId="urn:microsoft.com/office/officeart/2018/2/layout/IconCircleList"/>
    <dgm:cxn modelId="{FB9D70C4-908B-4010-9534-5F35693C0A3B}" type="presParOf" srcId="{8C8A3C02-C312-41E2-9B97-2A8DFD4BCB3C}" destId="{EEF57157-757A-4917-8D96-26A4A2EACBD7}" srcOrd="2" destOrd="0" presId="urn:microsoft.com/office/officeart/2018/2/layout/IconCircleList"/>
    <dgm:cxn modelId="{6BA14414-7997-4013-A631-987BEE32F0E8}" type="presParOf" srcId="{EEF57157-757A-4917-8D96-26A4A2EACBD7}" destId="{C23E4EFB-1BEC-4C58-9341-B58F8E9AC3EB}" srcOrd="0" destOrd="0" presId="urn:microsoft.com/office/officeart/2018/2/layout/IconCircleList"/>
    <dgm:cxn modelId="{F0A7E50C-8F6A-4216-9D4B-7FB26D54D0E1}" type="presParOf" srcId="{EEF57157-757A-4917-8D96-26A4A2EACBD7}" destId="{9CCE69EF-C674-4B9D-916C-7AAB50DC0317}" srcOrd="1" destOrd="0" presId="urn:microsoft.com/office/officeart/2018/2/layout/IconCircleList"/>
    <dgm:cxn modelId="{8FF8E194-E907-4387-A980-79BFD7CA227E}" type="presParOf" srcId="{EEF57157-757A-4917-8D96-26A4A2EACBD7}" destId="{B6A96A2D-62C7-4BDA-BFAD-D57B647D9FC2}" srcOrd="2" destOrd="0" presId="urn:microsoft.com/office/officeart/2018/2/layout/IconCircleList"/>
    <dgm:cxn modelId="{A71069FC-FF1C-4489-A487-F190AF342C59}" type="presParOf" srcId="{EEF57157-757A-4917-8D96-26A4A2EACBD7}" destId="{3B72790C-C0B0-446A-9DD3-C249D004367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B1C8B5-AB5A-46AC-8A0A-558DD421FCC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C7DF851-4EED-40AD-8034-48F43D673D46}">
      <dgm:prSet/>
      <dgm:spPr/>
      <dgm:t>
        <a:bodyPr/>
        <a:lstStyle/>
        <a:p>
          <a:pPr>
            <a:lnSpc>
              <a:spcPct val="100000"/>
            </a:lnSpc>
          </a:pPr>
          <a:r>
            <a:rPr lang="en-US"/>
            <a:t>Filtering is useful for locating specific data correlations in a database. </a:t>
          </a:r>
        </a:p>
      </dgm:t>
    </dgm:pt>
    <dgm:pt modelId="{0176520C-7304-4241-9B96-0358D2876D1A}" type="parTrans" cxnId="{3D6FC75C-C34E-4183-B689-0C933EA0766D}">
      <dgm:prSet/>
      <dgm:spPr/>
      <dgm:t>
        <a:bodyPr/>
        <a:lstStyle/>
        <a:p>
          <a:endParaRPr lang="en-US"/>
        </a:p>
      </dgm:t>
    </dgm:pt>
    <dgm:pt modelId="{C3C1CA6B-8273-4D7E-9140-FFF9C86A1886}" type="sibTrans" cxnId="{3D6FC75C-C34E-4183-B689-0C933EA0766D}">
      <dgm:prSet/>
      <dgm:spPr/>
      <dgm:t>
        <a:bodyPr/>
        <a:lstStyle/>
        <a:p>
          <a:endParaRPr lang="en-US"/>
        </a:p>
      </dgm:t>
    </dgm:pt>
    <dgm:pt modelId="{5E8BAE13-CD8C-4557-80CE-4AEB4EBD7C3B}">
      <dgm:prSet/>
      <dgm:spPr/>
      <dgm:t>
        <a:bodyPr/>
        <a:lstStyle/>
        <a:p>
          <a:pPr>
            <a:lnSpc>
              <a:spcPct val="100000"/>
            </a:lnSpc>
          </a:pPr>
          <a:r>
            <a:rPr lang="en-US"/>
            <a:t>You can define a select group of data by choosing a field entry that they have in common.</a:t>
          </a:r>
        </a:p>
      </dgm:t>
    </dgm:pt>
    <dgm:pt modelId="{4247B837-6E3F-4A5A-8BE2-37222841AE92}" type="parTrans" cxnId="{6DE65ED6-D283-464E-9230-1A90EDD892EA}">
      <dgm:prSet/>
      <dgm:spPr/>
      <dgm:t>
        <a:bodyPr/>
        <a:lstStyle/>
        <a:p>
          <a:endParaRPr lang="en-US"/>
        </a:p>
      </dgm:t>
    </dgm:pt>
    <dgm:pt modelId="{7AB9B0C1-3359-491C-993B-23C7A17C8F62}" type="sibTrans" cxnId="{6DE65ED6-D283-464E-9230-1A90EDD892EA}">
      <dgm:prSet/>
      <dgm:spPr/>
      <dgm:t>
        <a:bodyPr/>
        <a:lstStyle/>
        <a:p>
          <a:endParaRPr lang="en-US"/>
        </a:p>
      </dgm:t>
    </dgm:pt>
    <dgm:pt modelId="{55F6FFD9-3E2A-4BA1-9D1B-ACAC629AD530}">
      <dgm:prSet/>
      <dgm:spPr/>
      <dgm:t>
        <a:bodyPr/>
        <a:lstStyle/>
        <a:p>
          <a:pPr>
            <a:lnSpc>
              <a:spcPct val="100000"/>
            </a:lnSpc>
          </a:pPr>
          <a:r>
            <a:rPr lang="en-US"/>
            <a:t>There are many applications of databases for which filtering will be a necessary tool.</a:t>
          </a:r>
        </a:p>
      </dgm:t>
    </dgm:pt>
    <dgm:pt modelId="{C1097810-DAAF-4309-8B86-6B8B77CE5938}" type="parTrans" cxnId="{3C548AAD-6347-4DB9-9420-487CADF9E153}">
      <dgm:prSet/>
      <dgm:spPr/>
      <dgm:t>
        <a:bodyPr/>
        <a:lstStyle/>
        <a:p>
          <a:endParaRPr lang="en-US"/>
        </a:p>
      </dgm:t>
    </dgm:pt>
    <dgm:pt modelId="{5E1B4D13-B7DD-4C9D-83A2-37476B548C00}" type="sibTrans" cxnId="{3C548AAD-6347-4DB9-9420-487CADF9E153}">
      <dgm:prSet/>
      <dgm:spPr/>
      <dgm:t>
        <a:bodyPr/>
        <a:lstStyle/>
        <a:p>
          <a:endParaRPr lang="en-US"/>
        </a:p>
      </dgm:t>
    </dgm:pt>
    <dgm:pt modelId="{1FDE6204-5D8E-4284-B289-6CDEE0F52FAC}" type="pres">
      <dgm:prSet presAssocID="{2BB1C8B5-AB5A-46AC-8A0A-558DD421FCCE}" presName="root" presStyleCnt="0">
        <dgm:presLayoutVars>
          <dgm:dir/>
          <dgm:resizeHandles val="exact"/>
        </dgm:presLayoutVars>
      </dgm:prSet>
      <dgm:spPr/>
    </dgm:pt>
    <dgm:pt modelId="{E0C8BE31-3EC9-47CB-826D-AABF0F0BADBD}" type="pres">
      <dgm:prSet presAssocID="{3C7DF851-4EED-40AD-8034-48F43D673D46}" presName="compNode" presStyleCnt="0"/>
      <dgm:spPr/>
    </dgm:pt>
    <dgm:pt modelId="{CE8BA4D3-8D55-4B4E-AF61-C77EF7BD8E78}" type="pres">
      <dgm:prSet presAssocID="{3C7DF851-4EED-40AD-8034-48F43D673D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E192421-4B37-485B-BE76-09485121B456}" type="pres">
      <dgm:prSet presAssocID="{3C7DF851-4EED-40AD-8034-48F43D673D46}" presName="spaceRect" presStyleCnt="0"/>
      <dgm:spPr/>
    </dgm:pt>
    <dgm:pt modelId="{900FFA7D-19AF-409E-B40E-890CA29A1373}" type="pres">
      <dgm:prSet presAssocID="{3C7DF851-4EED-40AD-8034-48F43D673D46}" presName="textRect" presStyleLbl="revTx" presStyleIdx="0" presStyleCnt="3">
        <dgm:presLayoutVars>
          <dgm:chMax val="1"/>
          <dgm:chPref val="1"/>
        </dgm:presLayoutVars>
      </dgm:prSet>
      <dgm:spPr/>
    </dgm:pt>
    <dgm:pt modelId="{11675090-153A-4ECF-A4A4-535672F5EB5D}" type="pres">
      <dgm:prSet presAssocID="{C3C1CA6B-8273-4D7E-9140-FFF9C86A1886}" presName="sibTrans" presStyleCnt="0"/>
      <dgm:spPr/>
    </dgm:pt>
    <dgm:pt modelId="{AA548BAA-0C42-4318-AE2A-800377ACEB9E}" type="pres">
      <dgm:prSet presAssocID="{5E8BAE13-CD8C-4557-80CE-4AEB4EBD7C3B}" presName="compNode" presStyleCnt="0"/>
      <dgm:spPr/>
    </dgm:pt>
    <dgm:pt modelId="{BFD7DA5F-9B84-4B7E-B2BA-E0F676E91505}" type="pres">
      <dgm:prSet presAssocID="{5E8BAE13-CD8C-4557-80CE-4AEB4EBD7C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106F91E-F49B-4344-9543-8C6670960490}" type="pres">
      <dgm:prSet presAssocID="{5E8BAE13-CD8C-4557-80CE-4AEB4EBD7C3B}" presName="spaceRect" presStyleCnt="0"/>
      <dgm:spPr/>
    </dgm:pt>
    <dgm:pt modelId="{D1AE94F3-44E4-4642-944F-BB3F44E5710F}" type="pres">
      <dgm:prSet presAssocID="{5E8BAE13-CD8C-4557-80CE-4AEB4EBD7C3B}" presName="textRect" presStyleLbl="revTx" presStyleIdx="1" presStyleCnt="3">
        <dgm:presLayoutVars>
          <dgm:chMax val="1"/>
          <dgm:chPref val="1"/>
        </dgm:presLayoutVars>
      </dgm:prSet>
      <dgm:spPr/>
    </dgm:pt>
    <dgm:pt modelId="{D694E9B6-7A58-4501-A1D3-82F941B6B295}" type="pres">
      <dgm:prSet presAssocID="{7AB9B0C1-3359-491C-993B-23C7A17C8F62}" presName="sibTrans" presStyleCnt="0"/>
      <dgm:spPr/>
    </dgm:pt>
    <dgm:pt modelId="{A35DC81A-0B21-4A63-817B-F75F634DF4A2}" type="pres">
      <dgm:prSet presAssocID="{55F6FFD9-3E2A-4BA1-9D1B-ACAC629AD530}" presName="compNode" presStyleCnt="0"/>
      <dgm:spPr/>
    </dgm:pt>
    <dgm:pt modelId="{0F99F90B-F290-457F-9A2B-2269D8C6BD28}" type="pres">
      <dgm:prSet presAssocID="{55F6FFD9-3E2A-4BA1-9D1B-ACAC629AD5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AE3BA6C-CCCD-4121-99FC-C5C7ADA1216A}" type="pres">
      <dgm:prSet presAssocID="{55F6FFD9-3E2A-4BA1-9D1B-ACAC629AD530}" presName="spaceRect" presStyleCnt="0"/>
      <dgm:spPr/>
    </dgm:pt>
    <dgm:pt modelId="{B0DE7EEA-057B-4534-9166-0E8C2973159A}" type="pres">
      <dgm:prSet presAssocID="{55F6FFD9-3E2A-4BA1-9D1B-ACAC629AD530}" presName="textRect" presStyleLbl="revTx" presStyleIdx="2" presStyleCnt="3">
        <dgm:presLayoutVars>
          <dgm:chMax val="1"/>
          <dgm:chPref val="1"/>
        </dgm:presLayoutVars>
      </dgm:prSet>
      <dgm:spPr/>
    </dgm:pt>
  </dgm:ptLst>
  <dgm:cxnLst>
    <dgm:cxn modelId="{66477F06-7FE2-4209-9A55-2FB386269E6B}" type="presOf" srcId="{2BB1C8B5-AB5A-46AC-8A0A-558DD421FCCE}" destId="{1FDE6204-5D8E-4284-B289-6CDEE0F52FAC}" srcOrd="0" destOrd="0" presId="urn:microsoft.com/office/officeart/2018/2/layout/IconLabelList"/>
    <dgm:cxn modelId="{3D6FC75C-C34E-4183-B689-0C933EA0766D}" srcId="{2BB1C8B5-AB5A-46AC-8A0A-558DD421FCCE}" destId="{3C7DF851-4EED-40AD-8034-48F43D673D46}" srcOrd="0" destOrd="0" parTransId="{0176520C-7304-4241-9B96-0358D2876D1A}" sibTransId="{C3C1CA6B-8273-4D7E-9140-FFF9C86A1886}"/>
    <dgm:cxn modelId="{6071D89C-5966-4428-AFB6-CD5FAA6D0565}" type="presOf" srcId="{55F6FFD9-3E2A-4BA1-9D1B-ACAC629AD530}" destId="{B0DE7EEA-057B-4534-9166-0E8C2973159A}" srcOrd="0" destOrd="0" presId="urn:microsoft.com/office/officeart/2018/2/layout/IconLabelList"/>
    <dgm:cxn modelId="{3C548AAD-6347-4DB9-9420-487CADF9E153}" srcId="{2BB1C8B5-AB5A-46AC-8A0A-558DD421FCCE}" destId="{55F6FFD9-3E2A-4BA1-9D1B-ACAC629AD530}" srcOrd="2" destOrd="0" parTransId="{C1097810-DAAF-4309-8B86-6B8B77CE5938}" sibTransId="{5E1B4D13-B7DD-4C9D-83A2-37476B548C00}"/>
    <dgm:cxn modelId="{6DE65ED6-D283-464E-9230-1A90EDD892EA}" srcId="{2BB1C8B5-AB5A-46AC-8A0A-558DD421FCCE}" destId="{5E8BAE13-CD8C-4557-80CE-4AEB4EBD7C3B}" srcOrd="1" destOrd="0" parTransId="{4247B837-6E3F-4A5A-8BE2-37222841AE92}" sibTransId="{7AB9B0C1-3359-491C-993B-23C7A17C8F62}"/>
    <dgm:cxn modelId="{56825AF0-8CB2-4B37-B4E6-9292F42E3B88}" type="presOf" srcId="{3C7DF851-4EED-40AD-8034-48F43D673D46}" destId="{900FFA7D-19AF-409E-B40E-890CA29A1373}" srcOrd="0" destOrd="0" presId="urn:microsoft.com/office/officeart/2018/2/layout/IconLabelList"/>
    <dgm:cxn modelId="{08B14BF3-6219-44F2-8AE2-7FC85AA25179}" type="presOf" srcId="{5E8BAE13-CD8C-4557-80CE-4AEB4EBD7C3B}" destId="{D1AE94F3-44E4-4642-944F-BB3F44E5710F}" srcOrd="0" destOrd="0" presId="urn:microsoft.com/office/officeart/2018/2/layout/IconLabelList"/>
    <dgm:cxn modelId="{DC672BCE-359A-4AC7-B7F5-3DA172C17D23}" type="presParOf" srcId="{1FDE6204-5D8E-4284-B289-6CDEE0F52FAC}" destId="{E0C8BE31-3EC9-47CB-826D-AABF0F0BADBD}" srcOrd="0" destOrd="0" presId="urn:microsoft.com/office/officeart/2018/2/layout/IconLabelList"/>
    <dgm:cxn modelId="{F1C727C5-84C3-40C2-8E02-422A9813A26C}" type="presParOf" srcId="{E0C8BE31-3EC9-47CB-826D-AABF0F0BADBD}" destId="{CE8BA4D3-8D55-4B4E-AF61-C77EF7BD8E78}" srcOrd="0" destOrd="0" presId="urn:microsoft.com/office/officeart/2018/2/layout/IconLabelList"/>
    <dgm:cxn modelId="{D9071833-E3AF-4FDB-96D4-FF9CD8EDACE8}" type="presParOf" srcId="{E0C8BE31-3EC9-47CB-826D-AABF0F0BADBD}" destId="{7E192421-4B37-485B-BE76-09485121B456}" srcOrd="1" destOrd="0" presId="urn:microsoft.com/office/officeart/2018/2/layout/IconLabelList"/>
    <dgm:cxn modelId="{79974AFE-8167-4840-8EE8-21A74E43D9BE}" type="presParOf" srcId="{E0C8BE31-3EC9-47CB-826D-AABF0F0BADBD}" destId="{900FFA7D-19AF-409E-B40E-890CA29A1373}" srcOrd="2" destOrd="0" presId="urn:microsoft.com/office/officeart/2018/2/layout/IconLabelList"/>
    <dgm:cxn modelId="{8DC50AB4-2D33-4C0B-A23A-A5AA4F640163}" type="presParOf" srcId="{1FDE6204-5D8E-4284-B289-6CDEE0F52FAC}" destId="{11675090-153A-4ECF-A4A4-535672F5EB5D}" srcOrd="1" destOrd="0" presId="urn:microsoft.com/office/officeart/2018/2/layout/IconLabelList"/>
    <dgm:cxn modelId="{987F986D-83B6-438B-988D-5A7C0D0F0240}" type="presParOf" srcId="{1FDE6204-5D8E-4284-B289-6CDEE0F52FAC}" destId="{AA548BAA-0C42-4318-AE2A-800377ACEB9E}" srcOrd="2" destOrd="0" presId="urn:microsoft.com/office/officeart/2018/2/layout/IconLabelList"/>
    <dgm:cxn modelId="{4BCBD8D3-6995-41F2-B7AE-311C0AFEAD56}" type="presParOf" srcId="{AA548BAA-0C42-4318-AE2A-800377ACEB9E}" destId="{BFD7DA5F-9B84-4B7E-B2BA-E0F676E91505}" srcOrd="0" destOrd="0" presId="urn:microsoft.com/office/officeart/2018/2/layout/IconLabelList"/>
    <dgm:cxn modelId="{5F201276-5E69-4D10-A035-D09647270776}" type="presParOf" srcId="{AA548BAA-0C42-4318-AE2A-800377ACEB9E}" destId="{4106F91E-F49B-4344-9543-8C6670960490}" srcOrd="1" destOrd="0" presId="urn:microsoft.com/office/officeart/2018/2/layout/IconLabelList"/>
    <dgm:cxn modelId="{35094ADE-A85D-469E-A998-34AE9C9911BB}" type="presParOf" srcId="{AA548BAA-0C42-4318-AE2A-800377ACEB9E}" destId="{D1AE94F3-44E4-4642-944F-BB3F44E5710F}" srcOrd="2" destOrd="0" presId="urn:microsoft.com/office/officeart/2018/2/layout/IconLabelList"/>
    <dgm:cxn modelId="{3E1113E6-7189-476D-96D8-BC1865A0513E}" type="presParOf" srcId="{1FDE6204-5D8E-4284-B289-6CDEE0F52FAC}" destId="{D694E9B6-7A58-4501-A1D3-82F941B6B295}" srcOrd="3" destOrd="0" presId="urn:microsoft.com/office/officeart/2018/2/layout/IconLabelList"/>
    <dgm:cxn modelId="{AF65A695-1AC1-4F95-BC27-E32917D167B8}" type="presParOf" srcId="{1FDE6204-5D8E-4284-B289-6CDEE0F52FAC}" destId="{A35DC81A-0B21-4A63-817B-F75F634DF4A2}" srcOrd="4" destOrd="0" presId="urn:microsoft.com/office/officeart/2018/2/layout/IconLabelList"/>
    <dgm:cxn modelId="{7D5E5B1F-C122-49E8-A978-4C5073D58922}" type="presParOf" srcId="{A35DC81A-0B21-4A63-817B-F75F634DF4A2}" destId="{0F99F90B-F290-457F-9A2B-2269D8C6BD28}" srcOrd="0" destOrd="0" presId="urn:microsoft.com/office/officeart/2018/2/layout/IconLabelList"/>
    <dgm:cxn modelId="{EE993FA4-86FF-4912-A07A-18588CAE4992}" type="presParOf" srcId="{A35DC81A-0B21-4A63-817B-F75F634DF4A2}" destId="{2AE3BA6C-CCCD-4121-99FC-C5C7ADA1216A}" srcOrd="1" destOrd="0" presId="urn:microsoft.com/office/officeart/2018/2/layout/IconLabelList"/>
    <dgm:cxn modelId="{C4DDD61B-7CBE-42FF-A5AC-1EEF1F131CB0}" type="presParOf" srcId="{A35DC81A-0B21-4A63-817B-F75F634DF4A2}" destId="{B0DE7EEA-057B-4534-9166-0E8C297315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FCEF9C-CBDB-4263-8950-1132AA881F8B}" type="doc">
      <dgm:prSet loTypeId="urn:microsoft.com/office/officeart/2005/8/layout/hierarchy1" loCatId="hierarchy" qsTypeId="urn:microsoft.com/office/officeart/2005/8/quickstyle/simple1" qsCatId="simple" csTypeId="urn:microsoft.com/office/officeart/2005/8/colors/colorful2" csCatId="colorful" phldr="1"/>
      <dgm:spPr/>
    </dgm:pt>
    <dgm:pt modelId="{908A71B8-E40F-45A9-9AE8-2F87442DD60C}">
      <dgm:prSet phldrT="[Text]"/>
      <dgm:spPr/>
      <dgm:t>
        <a:bodyPr/>
        <a:lstStyle/>
        <a:p>
          <a:r>
            <a:rPr lang="en-US" dirty="0"/>
            <a:t>COUNT</a:t>
          </a:r>
        </a:p>
      </dgm:t>
    </dgm:pt>
    <dgm:pt modelId="{6EA645A9-24B7-418D-83A4-DAAA9FEB8569}" type="parTrans" cxnId="{C95233F2-D8E7-46A7-B923-D5B44CEAEA0B}">
      <dgm:prSet/>
      <dgm:spPr/>
      <dgm:t>
        <a:bodyPr/>
        <a:lstStyle/>
        <a:p>
          <a:endParaRPr lang="en-US"/>
        </a:p>
      </dgm:t>
    </dgm:pt>
    <dgm:pt modelId="{5FB4202A-ECD4-48A8-B013-72ED0D45270B}" type="sibTrans" cxnId="{C95233F2-D8E7-46A7-B923-D5B44CEAEA0B}">
      <dgm:prSet/>
      <dgm:spPr/>
      <dgm:t>
        <a:bodyPr/>
        <a:lstStyle/>
        <a:p>
          <a:endParaRPr lang="en-US"/>
        </a:p>
      </dgm:t>
    </dgm:pt>
    <dgm:pt modelId="{C6862E22-F3E4-4F39-99A9-D4D80445FC53}">
      <dgm:prSet phldrT="[Text]"/>
      <dgm:spPr/>
      <dgm:t>
        <a:bodyPr/>
        <a:lstStyle/>
        <a:p>
          <a:r>
            <a:rPr lang="en-US" dirty="0"/>
            <a:t>COUNTA</a:t>
          </a:r>
        </a:p>
      </dgm:t>
    </dgm:pt>
    <dgm:pt modelId="{BA572D29-1E47-4597-A4FE-07519781BD71}" type="parTrans" cxnId="{22C22961-6205-4936-AD59-EBE738C90118}">
      <dgm:prSet/>
      <dgm:spPr/>
      <dgm:t>
        <a:bodyPr/>
        <a:lstStyle/>
        <a:p>
          <a:endParaRPr lang="en-US"/>
        </a:p>
      </dgm:t>
    </dgm:pt>
    <dgm:pt modelId="{357372BD-F026-49AE-A6E8-C3D6693F4418}" type="sibTrans" cxnId="{22C22961-6205-4936-AD59-EBE738C90118}">
      <dgm:prSet/>
      <dgm:spPr/>
      <dgm:t>
        <a:bodyPr/>
        <a:lstStyle/>
        <a:p>
          <a:endParaRPr lang="en-US"/>
        </a:p>
      </dgm:t>
    </dgm:pt>
    <dgm:pt modelId="{E9382E37-AA53-466D-9B35-4A75215D634B}">
      <dgm:prSet phldrT="[Text]"/>
      <dgm:spPr/>
      <dgm:t>
        <a:bodyPr/>
        <a:lstStyle/>
        <a:p>
          <a:r>
            <a:rPr lang="en-US" dirty="0"/>
            <a:t>COUNTBLANK</a:t>
          </a:r>
        </a:p>
      </dgm:t>
    </dgm:pt>
    <dgm:pt modelId="{815DA9F2-25A9-4A62-913E-9CB278C9FF04}" type="parTrans" cxnId="{193545FD-FAF2-4474-AC78-50EBABEDADC9}">
      <dgm:prSet/>
      <dgm:spPr/>
      <dgm:t>
        <a:bodyPr/>
        <a:lstStyle/>
        <a:p>
          <a:endParaRPr lang="en-US"/>
        </a:p>
      </dgm:t>
    </dgm:pt>
    <dgm:pt modelId="{EFA7FAC8-806F-4C53-89E4-0E44761961BD}" type="sibTrans" cxnId="{193545FD-FAF2-4474-AC78-50EBABEDADC9}">
      <dgm:prSet/>
      <dgm:spPr/>
      <dgm:t>
        <a:bodyPr/>
        <a:lstStyle/>
        <a:p>
          <a:endParaRPr lang="en-US"/>
        </a:p>
      </dgm:t>
    </dgm:pt>
    <dgm:pt modelId="{21A8C2B6-8ED4-4BE3-9AD5-619BE001252E}" type="pres">
      <dgm:prSet presAssocID="{E5FCEF9C-CBDB-4263-8950-1132AA881F8B}" presName="hierChild1" presStyleCnt="0">
        <dgm:presLayoutVars>
          <dgm:chPref val="1"/>
          <dgm:dir/>
          <dgm:animOne val="branch"/>
          <dgm:animLvl val="lvl"/>
          <dgm:resizeHandles/>
        </dgm:presLayoutVars>
      </dgm:prSet>
      <dgm:spPr/>
    </dgm:pt>
    <dgm:pt modelId="{0E984589-BDB0-4B3E-9924-BF417E0ECBD2}" type="pres">
      <dgm:prSet presAssocID="{908A71B8-E40F-45A9-9AE8-2F87442DD60C}" presName="hierRoot1" presStyleCnt="0"/>
      <dgm:spPr/>
    </dgm:pt>
    <dgm:pt modelId="{A01DBCB3-37FC-4CAE-A305-F1752793CB6F}" type="pres">
      <dgm:prSet presAssocID="{908A71B8-E40F-45A9-9AE8-2F87442DD60C}" presName="composite" presStyleCnt="0"/>
      <dgm:spPr/>
    </dgm:pt>
    <dgm:pt modelId="{378CBD95-52B9-4CC4-96FD-6C056163CD5E}" type="pres">
      <dgm:prSet presAssocID="{908A71B8-E40F-45A9-9AE8-2F87442DD60C}" presName="background" presStyleLbl="node0" presStyleIdx="0" presStyleCnt="3"/>
      <dgm:spPr/>
    </dgm:pt>
    <dgm:pt modelId="{CED6D70D-9286-4803-A260-78E2C2D79B00}" type="pres">
      <dgm:prSet presAssocID="{908A71B8-E40F-45A9-9AE8-2F87442DD60C}" presName="text" presStyleLbl="fgAcc0" presStyleIdx="0" presStyleCnt="3">
        <dgm:presLayoutVars>
          <dgm:chPref val="3"/>
        </dgm:presLayoutVars>
      </dgm:prSet>
      <dgm:spPr/>
    </dgm:pt>
    <dgm:pt modelId="{5598EF44-87E9-4AEC-A260-FEB4F10AA45F}" type="pres">
      <dgm:prSet presAssocID="{908A71B8-E40F-45A9-9AE8-2F87442DD60C}" presName="hierChild2" presStyleCnt="0"/>
      <dgm:spPr/>
    </dgm:pt>
    <dgm:pt modelId="{B6D442CF-D884-433D-8D6F-A4AC12435121}" type="pres">
      <dgm:prSet presAssocID="{C6862E22-F3E4-4F39-99A9-D4D80445FC53}" presName="hierRoot1" presStyleCnt="0"/>
      <dgm:spPr/>
    </dgm:pt>
    <dgm:pt modelId="{E9E28F51-DBDE-49B0-82FA-434BBE96D94C}" type="pres">
      <dgm:prSet presAssocID="{C6862E22-F3E4-4F39-99A9-D4D80445FC53}" presName="composite" presStyleCnt="0"/>
      <dgm:spPr/>
    </dgm:pt>
    <dgm:pt modelId="{9A899306-2CFB-44F0-98E1-7E9F2AD27233}" type="pres">
      <dgm:prSet presAssocID="{C6862E22-F3E4-4F39-99A9-D4D80445FC53}" presName="background" presStyleLbl="node0" presStyleIdx="1" presStyleCnt="3"/>
      <dgm:spPr/>
    </dgm:pt>
    <dgm:pt modelId="{5D34D7FF-1058-4C29-947F-4E2BF471561C}" type="pres">
      <dgm:prSet presAssocID="{C6862E22-F3E4-4F39-99A9-D4D80445FC53}" presName="text" presStyleLbl="fgAcc0" presStyleIdx="1" presStyleCnt="3">
        <dgm:presLayoutVars>
          <dgm:chPref val="3"/>
        </dgm:presLayoutVars>
      </dgm:prSet>
      <dgm:spPr/>
    </dgm:pt>
    <dgm:pt modelId="{2F1D4445-F3C1-4145-B022-0F4C1E4BABEA}" type="pres">
      <dgm:prSet presAssocID="{C6862E22-F3E4-4F39-99A9-D4D80445FC53}" presName="hierChild2" presStyleCnt="0"/>
      <dgm:spPr/>
    </dgm:pt>
    <dgm:pt modelId="{34FA1CBB-D60F-4320-9B83-36B5E5BEAA61}" type="pres">
      <dgm:prSet presAssocID="{E9382E37-AA53-466D-9B35-4A75215D634B}" presName="hierRoot1" presStyleCnt="0"/>
      <dgm:spPr/>
    </dgm:pt>
    <dgm:pt modelId="{03B31390-BF14-43F8-962E-8B0AC245844A}" type="pres">
      <dgm:prSet presAssocID="{E9382E37-AA53-466D-9B35-4A75215D634B}" presName="composite" presStyleCnt="0"/>
      <dgm:spPr/>
    </dgm:pt>
    <dgm:pt modelId="{9D8D78F9-3B02-4EEA-8658-E27E152375E4}" type="pres">
      <dgm:prSet presAssocID="{E9382E37-AA53-466D-9B35-4A75215D634B}" presName="background" presStyleLbl="node0" presStyleIdx="2" presStyleCnt="3"/>
      <dgm:spPr/>
    </dgm:pt>
    <dgm:pt modelId="{EDE8E7A6-8AE9-4D50-90AC-2D6542F21F48}" type="pres">
      <dgm:prSet presAssocID="{E9382E37-AA53-466D-9B35-4A75215D634B}" presName="text" presStyleLbl="fgAcc0" presStyleIdx="2" presStyleCnt="3" custLinFactNeighborX="-2275">
        <dgm:presLayoutVars>
          <dgm:chPref val="3"/>
        </dgm:presLayoutVars>
      </dgm:prSet>
      <dgm:spPr/>
    </dgm:pt>
    <dgm:pt modelId="{71997C71-A3BF-4664-80A2-174AC744A159}" type="pres">
      <dgm:prSet presAssocID="{E9382E37-AA53-466D-9B35-4A75215D634B}" presName="hierChild2" presStyleCnt="0"/>
      <dgm:spPr/>
    </dgm:pt>
  </dgm:ptLst>
  <dgm:cxnLst>
    <dgm:cxn modelId="{F19C1E00-1543-4820-8ECC-66C47FA65F35}" type="presOf" srcId="{E5FCEF9C-CBDB-4263-8950-1132AA881F8B}" destId="{21A8C2B6-8ED4-4BE3-9AD5-619BE001252E}" srcOrd="0" destOrd="0" presId="urn:microsoft.com/office/officeart/2005/8/layout/hierarchy1"/>
    <dgm:cxn modelId="{1328D603-D807-450D-95B5-209F09BBF4C6}" type="presOf" srcId="{C6862E22-F3E4-4F39-99A9-D4D80445FC53}" destId="{5D34D7FF-1058-4C29-947F-4E2BF471561C}" srcOrd="0" destOrd="0" presId="urn:microsoft.com/office/officeart/2005/8/layout/hierarchy1"/>
    <dgm:cxn modelId="{22C22961-6205-4936-AD59-EBE738C90118}" srcId="{E5FCEF9C-CBDB-4263-8950-1132AA881F8B}" destId="{C6862E22-F3E4-4F39-99A9-D4D80445FC53}" srcOrd="1" destOrd="0" parTransId="{BA572D29-1E47-4597-A4FE-07519781BD71}" sibTransId="{357372BD-F026-49AE-A6E8-C3D6693F4418}"/>
    <dgm:cxn modelId="{36798F68-1AA1-4CD2-857F-F88D1E2EFE55}" type="presOf" srcId="{E9382E37-AA53-466D-9B35-4A75215D634B}" destId="{EDE8E7A6-8AE9-4D50-90AC-2D6542F21F48}" srcOrd="0" destOrd="0" presId="urn:microsoft.com/office/officeart/2005/8/layout/hierarchy1"/>
    <dgm:cxn modelId="{1BD4B4AF-CE77-447E-8571-882BD2E4F0AB}" type="presOf" srcId="{908A71B8-E40F-45A9-9AE8-2F87442DD60C}" destId="{CED6D70D-9286-4803-A260-78E2C2D79B00}" srcOrd="0" destOrd="0" presId="urn:microsoft.com/office/officeart/2005/8/layout/hierarchy1"/>
    <dgm:cxn modelId="{C95233F2-D8E7-46A7-B923-D5B44CEAEA0B}" srcId="{E5FCEF9C-CBDB-4263-8950-1132AA881F8B}" destId="{908A71B8-E40F-45A9-9AE8-2F87442DD60C}" srcOrd="0" destOrd="0" parTransId="{6EA645A9-24B7-418D-83A4-DAAA9FEB8569}" sibTransId="{5FB4202A-ECD4-48A8-B013-72ED0D45270B}"/>
    <dgm:cxn modelId="{193545FD-FAF2-4474-AC78-50EBABEDADC9}" srcId="{E5FCEF9C-CBDB-4263-8950-1132AA881F8B}" destId="{E9382E37-AA53-466D-9B35-4A75215D634B}" srcOrd="2" destOrd="0" parTransId="{815DA9F2-25A9-4A62-913E-9CB278C9FF04}" sibTransId="{EFA7FAC8-806F-4C53-89E4-0E44761961BD}"/>
    <dgm:cxn modelId="{6C5883F3-2871-4897-9440-BE940ED30C42}" type="presParOf" srcId="{21A8C2B6-8ED4-4BE3-9AD5-619BE001252E}" destId="{0E984589-BDB0-4B3E-9924-BF417E0ECBD2}" srcOrd="0" destOrd="0" presId="urn:microsoft.com/office/officeart/2005/8/layout/hierarchy1"/>
    <dgm:cxn modelId="{CB52AF48-EA4C-4E19-98AC-A6D734E71B67}" type="presParOf" srcId="{0E984589-BDB0-4B3E-9924-BF417E0ECBD2}" destId="{A01DBCB3-37FC-4CAE-A305-F1752793CB6F}" srcOrd="0" destOrd="0" presId="urn:microsoft.com/office/officeart/2005/8/layout/hierarchy1"/>
    <dgm:cxn modelId="{5BBE135A-3960-43F0-B048-973330D014C7}" type="presParOf" srcId="{A01DBCB3-37FC-4CAE-A305-F1752793CB6F}" destId="{378CBD95-52B9-4CC4-96FD-6C056163CD5E}" srcOrd="0" destOrd="0" presId="urn:microsoft.com/office/officeart/2005/8/layout/hierarchy1"/>
    <dgm:cxn modelId="{D43D3468-E842-4344-9729-F23B4BF29C24}" type="presParOf" srcId="{A01DBCB3-37FC-4CAE-A305-F1752793CB6F}" destId="{CED6D70D-9286-4803-A260-78E2C2D79B00}" srcOrd="1" destOrd="0" presId="urn:microsoft.com/office/officeart/2005/8/layout/hierarchy1"/>
    <dgm:cxn modelId="{024E1BAA-8444-4047-90B3-61DB5E7059F0}" type="presParOf" srcId="{0E984589-BDB0-4B3E-9924-BF417E0ECBD2}" destId="{5598EF44-87E9-4AEC-A260-FEB4F10AA45F}" srcOrd="1" destOrd="0" presId="urn:microsoft.com/office/officeart/2005/8/layout/hierarchy1"/>
    <dgm:cxn modelId="{3E113AE2-61ED-4064-AC6D-CFB2B47BCDA9}" type="presParOf" srcId="{21A8C2B6-8ED4-4BE3-9AD5-619BE001252E}" destId="{B6D442CF-D884-433D-8D6F-A4AC12435121}" srcOrd="1" destOrd="0" presId="urn:microsoft.com/office/officeart/2005/8/layout/hierarchy1"/>
    <dgm:cxn modelId="{CB002A5E-0F4C-4EB2-80B7-0BE5DBB91C23}" type="presParOf" srcId="{B6D442CF-D884-433D-8D6F-A4AC12435121}" destId="{E9E28F51-DBDE-49B0-82FA-434BBE96D94C}" srcOrd="0" destOrd="0" presId="urn:microsoft.com/office/officeart/2005/8/layout/hierarchy1"/>
    <dgm:cxn modelId="{EE8D3EB3-C4E0-4928-A683-15C4909261D5}" type="presParOf" srcId="{E9E28F51-DBDE-49B0-82FA-434BBE96D94C}" destId="{9A899306-2CFB-44F0-98E1-7E9F2AD27233}" srcOrd="0" destOrd="0" presId="urn:microsoft.com/office/officeart/2005/8/layout/hierarchy1"/>
    <dgm:cxn modelId="{59DDF513-F8A1-4795-9465-EC52ABE3D8F8}" type="presParOf" srcId="{E9E28F51-DBDE-49B0-82FA-434BBE96D94C}" destId="{5D34D7FF-1058-4C29-947F-4E2BF471561C}" srcOrd="1" destOrd="0" presId="urn:microsoft.com/office/officeart/2005/8/layout/hierarchy1"/>
    <dgm:cxn modelId="{073DF728-EE44-40E3-BC9C-710349917E73}" type="presParOf" srcId="{B6D442CF-D884-433D-8D6F-A4AC12435121}" destId="{2F1D4445-F3C1-4145-B022-0F4C1E4BABEA}" srcOrd="1" destOrd="0" presId="urn:microsoft.com/office/officeart/2005/8/layout/hierarchy1"/>
    <dgm:cxn modelId="{D9F76DDA-A76B-4DEF-83FF-DFCDEF1A9440}" type="presParOf" srcId="{21A8C2B6-8ED4-4BE3-9AD5-619BE001252E}" destId="{34FA1CBB-D60F-4320-9B83-36B5E5BEAA61}" srcOrd="2" destOrd="0" presId="urn:microsoft.com/office/officeart/2005/8/layout/hierarchy1"/>
    <dgm:cxn modelId="{96671009-3F96-42C8-87E5-D2F9A0EFAD0D}" type="presParOf" srcId="{34FA1CBB-D60F-4320-9B83-36B5E5BEAA61}" destId="{03B31390-BF14-43F8-962E-8B0AC245844A}" srcOrd="0" destOrd="0" presId="urn:microsoft.com/office/officeart/2005/8/layout/hierarchy1"/>
    <dgm:cxn modelId="{61361E9D-7690-4BB7-AB88-ADFF77B22A6E}" type="presParOf" srcId="{03B31390-BF14-43F8-962E-8B0AC245844A}" destId="{9D8D78F9-3B02-4EEA-8658-E27E152375E4}" srcOrd="0" destOrd="0" presId="urn:microsoft.com/office/officeart/2005/8/layout/hierarchy1"/>
    <dgm:cxn modelId="{5E83121D-2BD2-4C06-B661-8AEF98DE75ED}" type="presParOf" srcId="{03B31390-BF14-43F8-962E-8B0AC245844A}" destId="{EDE8E7A6-8AE9-4D50-90AC-2D6542F21F48}" srcOrd="1" destOrd="0" presId="urn:microsoft.com/office/officeart/2005/8/layout/hierarchy1"/>
    <dgm:cxn modelId="{D49C8E1B-C8E1-4EA0-9C09-A08B1F3F1081}" type="presParOf" srcId="{34FA1CBB-D60F-4320-9B83-36B5E5BEAA61}" destId="{71997C71-A3BF-4664-80A2-174AC744A15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7B3C4A-AD2A-4FEA-BD36-B0518A0A73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8CF6BA-D200-4D49-8E79-78C8E31F4631}">
      <dgm:prSet/>
      <dgm:spPr/>
      <dgm:t>
        <a:bodyPr/>
        <a:lstStyle/>
        <a:p>
          <a:pPr>
            <a:lnSpc>
              <a:spcPct val="100000"/>
            </a:lnSpc>
          </a:pPr>
          <a:r>
            <a:rPr lang="en-US"/>
            <a:t>Database</a:t>
          </a:r>
        </a:p>
      </dgm:t>
    </dgm:pt>
    <dgm:pt modelId="{334BDBA6-E4E3-4D41-8EC9-F0B65CF60A9A}" type="parTrans" cxnId="{12E03276-B2A1-4ECB-9ED7-EF62A0D9C71C}">
      <dgm:prSet/>
      <dgm:spPr/>
      <dgm:t>
        <a:bodyPr/>
        <a:lstStyle/>
        <a:p>
          <a:endParaRPr lang="en-US"/>
        </a:p>
      </dgm:t>
    </dgm:pt>
    <dgm:pt modelId="{CA7EF420-FBFE-4820-9A67-7737D8A0BC42}" type="sibTrans" cxnId="{12E03276-B2A1-4ECB-9ED7-EF62A0D9C71C}">
      <dgm:prSet/>
      <dgm:spPr/>
      <dgm:t>
        <a:bodyPr/>
        <a:lstStyle/>
        <a:p>
          <a:endParaRPr lang="en-US"/>
        </a:p>
      </dgm:t>
    </dgm:pt>
    <dgm:pt modelId="{C54B003A-D46C-452C-A64B-EA403B0F8C46}">
      <dgm:prSet/>
      <dgm:spPr/>
      <dgm:t>
        <a:bodyPr/>
        <a:lstStyle/>
        <a:p>
          <a:pPr>
            <a:lnSpc>
              <a:spcPct val="100000"/>
            </a:lnSpc>
          </a:pPr>
          <a:r>
            <a:rPr lang="en-US"/>
            <a:t>Database management system</a:t>
          </a:r>
        </a:p>
      </dgm:t>
    </dgm:pt>
    <dgm:pt modelId="{208E25DE-F82F-47EC-8154-466174AF691F}" type="parTrans" cxnId="{0719361D-44EC-452B-A8FD-89D2404BEE78}">
      <dgm:prSet/>
      <dgm:spPr/>
      <dgm:t>
        <a:bodyPr/>
        <a:lstStyle/>
        <a:p>
          <a:endParaRPr lang="en-US"/>
        </a:p>
      </dgm:t>
    </dgm:pt>
    <dgm:pt modelId="{D9D74AA6-500C-413A-B33A-56DFC1CBC019}" type="sibTrans" cxnId="{0719361D-44EC-452B-A8FD-89D2404BEE78}">
      <dgm:prSet/>
      <dgm:spPr/>
      <dgm:t>
        <a:bodyPr/>
        <a:lstStyle/>
        <a:p>
          <a:endParaRPr lang="en-US"/>
        </a:p>
      </dgm:t>
    </dgm:pt>
    <dgm:pt modelId="{95178059-B32E-4815-8B17-DF0C6A92DDAE}">
      <dgm:prSet/>
      <dgm:spPr/>
      <dgm:t>
        <a:bodyPr/>
        <a:lstStyle/>
        <a:p>
          <a:pPr>
            <a:lnSpc>
              <a:spcPct val="100000"/>
            </a:lnSpc>
          </a:pPr>
          <a:r>
            <a:rPr lang="en-US"/>
            <a:t>Data directory</a:t>
          </a:r>
        </a:p>
      </dgm:t>
    </dgm:pt>
    <dgm:pt modelId="{22F6ADC3-A433-4EC0-B107-61B7C6F31F2C}" type="parTrans" cxnId="{72FE9C5C-E295-4F51-9EFA-80AF51692018}">
      <dgm:prSet/>
      <dgm:spPr/>
      <dgm:t>
        <a:bodyPr/>
        <a:lstStyle/>
        <a:p>
          <a:endParaRPr lang="en-US"/>
        </a:p>
      </dgm:t>
    </dgm:pt>
    <dgm:pt modelId="{4A0E6941-85EA-4B0B-806C-91F71F0E8736}" type="sibTrans" cxnId="{72FE9C5C-E295-4F51-9EFA-80AF51692018}">
      <dgm:prSet/>
      <dgm:spPr/>
      <dgm:t>
        <a:bodyPr/>
        <a:lstStyle/>
        <a:p>
          <a:endParaRPr lang="en-US"/>
        </a:p>
      </dgm:t>
    </dgm:pt>
    <dgm:pt modelId="{FC3986AA-1201-401B-A583-0D090C99F433}">
      <dgm:prSet/>
      <dgm:spPr/>
      <dgm:t>
        <a:bodyPr/>
        <a:lstStyle/>
        <a:p>
          <a:pPr>
            <a:lnSpc>
              <a:spcPct val="100000"/>
            </a:lnSpc>
          </a:pPr>
          <a:r>
            <a:rPr lang="en-US"/>
            <a:t>Query facility</a:t>
          </a:r>
        </a:p>
      </dgm:t>
    </dgm:pt>
    <dgm:pt modelId="{097462DF-98FF-4F86-BF5B-8260FE53A422}" type="parTrans" cxnId="{E47AA809-BA2F-47C2-A924-6D062DEC539E}">
      <dgm:prSet/>
      <dgm:spPr/>
      <dgm:t>
        <a:bodyPr/>
        <a:lstStyle/>
        <a:p>
          <a:endParaRPr lang="en-US"/>
        </a:p>
      </dgm:t>
    </dgm:pt>
    <dgm:pt modelId="{EA83EA1B-F707-45FD-A898-17372BB2BF94}" type="sibTrans" cxnId="{E47AA809-BA2F-47C2-A924-6D062DEC539E}">
      <dgm:prSet/>
      <dgm:spPr/>
      <dgm:t>
        <a:bodyPr/>
        <a:lstStyle/>
        <a:p>
          <a:endParaRPr lang="en-US"/>
        </a:p>
      </dgm:t>
    </dgm:pt>
    <dgm:pt modelId="{DC9B5441-FFCC-4971-8CF3-65E4408BC448}" type="pres">
      <dgm:prSet presAssocID="{007B3C4A-AD2A-4FEA-BD36-B0518A0A73BE}" presName="root" presStyleCnt="0">
        <dgm:presLayoutVars>
          <dgm:dir/>
          <dgm:resizeHandles val="exact"/>
        </dgm:presLayoutVars>
      </dgm:prSet>
      <dgm:spPr/>
    </dgm:pt>
    <dgm:pt modelId="{E6CF3B49-0B4E-4CB3-9172-474517514FB0}" type="pres">
      <dgm:prSet presAssocID="{2B8CF6BA-D200-4D49-8E79-78C8E31F4631}" presName="compNode" presStyleCnt="0"/>
      <dgm:spPr/>
    </dgm:pt>
    <dgm:pt modelId="{D21D48EB-94DE-4FE9-B546-A57B4C0F349C}" type="pres">
      <dgm:prSet presAssocID="{2B8CF6BA-D200-4D49-8E79-78C8E31F4631}" presName="bgRect" presStyleLbl="bgShp" presStyleIdx="0" presStyleCnt="4"/>
      <dgm:spPr/>
    </dgm:pt>
    <dgm:pt modelId="{E186FF9A-BDF1-47EA-9686-0B6094D5770F}" type="pres">
      <dgm:prSet presAssocID="{2B8CF6BA-D200-4D49-8E79-78C8E31F46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1560D52-28B4-4374-8FB4-148F212684C5}" type="pres">
      <dgm:prSet presAssocID="{2B8CF6BA-D200-4D49-8E79-78C8E31F4631}" presName="spaceRect" presStyleCnt="0"/>
      <dgm:spPr/>
    </dgm:pt>
    <dgm:pt modelId="{3A2AA85C-1B61-4EF0-A9F5-68F51767283C}" type="pres">
      <dgm:prSet presAssocID="{2B8CF6BA-D200-4D49-8E79-78C8E31F4631}" presName="parTx" presStyleLbl="revTx" presStyleIdx="0" presStyleCnt="4">
        <dgm:presLayoutVars>
          <dgm:chMax val="0"/>
          <dgm:chPref val="0"/>
        </dgm:presLayoutVars>
      </dgm:prSet>
      <dgm:spPr/>
    </dgm:pt>
    <dgm:pt modelId="{C10F0D20-22EC-4399-82BE-34CDB155060E}" type="pres">
      <dgm:prSet presAssocID="{CA7EF420-FBFE-4820-9A67-7737D8A0BC42}" presName="sibTrans" presStyleCnt="0"/>
      <dgm:spPr/>
    </dgm:pt>
    <dgm:pt modelId="{69C4F5BE-5013-458F-82B4-8F527F6EC018}" type="pres">
      <dgm:prSet presAssocID="{C54B003A-D46C-452C-A64B-EA403B0F8C46}" presName="compNode" presStyleCnt="0"/>
      <dgm:spPr/>
    </dgm:pt>
    <dgm:pt modelId="{658A45CC-2B37-4FB4-ACB4-98F10D2AEE9E}" type="pres">
      <dgm:prSet presAssocID="{C54B003A-D46C-452C-A64B-EA403B0F8C46}" presName="bgRect" presStyleLbl="bgShp" presStyleIdx="1" presStyleCnt="4"/>
      <dgm:spPr/>
    </dgm:pt>
    <dgm:pt modelId="{9FAC2F30-C55B-4CC2-ADAE-D15B52086A4F}" type="pres">
      <dgm:prSet presAssocID="{C54B003A-D46C-452C-A64B-EA403B0F8C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B3A1F13-6DEE-4029-8AD4-5580D999D523}" type="pres">
      <dgm:prSet presAssocID="{C54B003A-D46C-452C-A64B-EA403B0F8C46}" presName="spaceRect" presStyleCnt="0"/>
      <dgm:spPr/>
    </dgm:pt>
    <dgm:pt modelId="{7F73713C-294A-4CA3-8476-BB3A53670707}" type="pres">
      <dgm:prSet presAssocID="{C54B003A-D46C-452C-A64B-EA403B0F8C46}" presName="parTx" presStyleLbl="revTx" presStyleIdx="1" presStyleCnt="4">
        <dgm:presLayoutVars>
          <dgm:chMax val="0"/>
          <dgm:chPref val="0"/>
        </dgm:presLayoutVars>
      </dgm:prSet>
      <dgm:spPr/>
    </dgm:pt>
    <dgm:pt modelId="{9A844B41-44D9-474D-95C7-77F76A4FEFBF}" type="pres">
      <dgm:prSet presAssocID="{D9D74AA6-500C-413A-B33A-56DFC1CBC019}" presName="sibTrans" presStyleCnt="0"/>
      <dgm:spPr/>
    </dgm:pt>
    <dgm:pt modelId="{EB74468E-8393-4B78-84D0-1480D294580D}" type="pres">
      <dgm:prSet presAssocID="{95178059-B32E-4815-8B17-DF0C6A92DDAE}" presName="compNode" presStyleCnt="0"/>
      <dgm:spPr/>
    </dgm:pt>
    <dgm:pt modelId="{A3A4E5B8-8FC0-4294-A35E-32ED452CFE83}" type="pres">
      <dgm:prSet presAssocID="{95178059-B32E-4815-8B17-DF0C6A92DDAE}" presName="bgRect" presStyleLbl="bgShp" presStyleIdx="2" presStyleCnt="4"/>
      <dgm:spPr/>
    </dgm:pt>
    <dgm:pt modelId="{CC0853F5-C3F3-4C79-95F9-278607BCB0A9}" type="pres">
      <dgm:prSet presAssocID="{95178059-B32E-4815-8B17-DF0C6A92DD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3C42EED-595F-4AD9-9316-D6CA984AFBBB}" type="pres">
      <dgm:prSet presAssocID="{95178059-B32E-4815-8B17-DF0C6A92DDAE}" presName="spaceRect" presStyleCnt="0"/>
      <dgm:spPr/>
    </dgm:pt>
    <dgm:pt modelId="{DCAEE555-BC6A-4FE7-B445-18004445468B}" type="pres">
      <dgm:prSet presAssocID="{95178059-B32E-4815-8B17-DF0C6A92DDAE}" presName="parTx" presStyleLbl="revTx" presStyleIdx="2" presStyleCnt="4">
        <dgm:presLayoutVars>
          <dgm:chMax val="0"/>
          <dgm:chPref val="0"/>
        </dgm:presLayoutVars>
      </dgm:prSet>
      <dgm:spPr/>
    </dgm:pt>
    <dgm:pt modelId="{807B0BAB-A84A-4085-8B2A-A2A91CCCD8E0}" type="pres">
      <dgm:prSet presAssocID="{4A0E6941-85EA-4B0B-806C-91F71F0E8736}" presName="sibTrans" presStyleCnt="0"/>
      <dgm:spPr/>
    </dgm:pt>
    <dgm:pt modelId="{9591C4DB-BB85-4F52-902B-9A914A72768A}" type="pres">
      <dgm:prSet presAssocID="{FC3986AA-1201-401B-A583-0D090C99F433}" presName="compNode" presStyleCnt="0"/>
      <dgm:spPr/>
    </dgm:pt>
    <dgm:pt modelId="{8086C30F-0809-475A-B5D1-17216C31923B}" type="pres">
      <dgm:prSet presAssocID="{FC3986AA-1201-401B-A583-0D090C99F433}" presName="bgRect" presStyleLbl="bgShp" presStyleIdx="3" presStyleCnt="4"/>
      <dgm:spPr/>
    </dgm:pt>
    <dgm:pt modelId="{651654EF-1E3F-4B7D-85C0-FC8A4614AF48}" type="pres">
      <dgm:prSet presAssocID="{FC3986AA-1201-401B-A583-0D090C99F4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324C10E0-6712-4071-8847-20C26000D597}" type="pres">
      <dgm:prSet presAssocID="{FC3986AA-1201-401B-A583-0D090C99F433}" presName="spaceRect" presStyleCnt="0"/>
      <dgm:spPr/>
    </dgm:pt>
    <dgm:pt modelId="{52E99884-2B1D-4212-9521-09A69A54F461}" type="pres">
      <dgm:prSet presAssocID="{FC3986AA-1201-401B-A583-0D090C99F433}" presName="parTx" presStyleLbl="revTx" presStyleIdx="3" presStyleCnt="4">
        <dgm:presLayoutVars>
          <dgm:chMax val="0"/>
          <dgm:chPref val="0"/>
        </dgm:presLayoutVars>
      </dgm:prSet>
      <dgm:spPr/>
    </dgm:pt>
  </dgm:ptLst>
  <dgm:cxnLst>
    <dgm:cxn modelId="{E47AA809-BA2F-47C2-A924-6D062DEC539E}" srcId="{007B3C4A-AD2A-4FEA-BD36-B0518A0A73BE}" destId="{FC3986AA-1201-401B-A583-0D090C99F433}" srcOrd="3" destOrd="0" parTransId="{097462DF-98FF-4F86-BF5B-8260FE53A422}" sibTransId="{EA83EA1B-F707-45FD-A898-17372BB2BF94}"/>
    <dgm:cxn modelId="{0719361D-44EC-452B-A8FD-89D2404BEE78}" srcId="{007B3C4A-AD2A-4FEA-BD36-B0518A0A73BE}" destId="{C54B003A-D46C-452C-A64B-EA403B0F8C46}" srcOrd="1" destOrd="0" parTransId="{208E25DE-F82F-47EC-8154-466174AF691F}" sibTransId="{D9D74AA6-500C-413A-B33A-56DFC1CBC019}"/>
    <dgm:cxn modelId="{72FE9C5C-E295-4F51-9EFA-80AF51692018}" srcId="{007B3C4A-AD2A-4FEA-BD36-B0518A0A73BE}" destId="{95178059-B32E-4815-8B17-DF0C6A92DDAE}" srcOrd="2" destOrd="0" parTransId="{22F6ADC3-A433-4EC0-B107-61B7C6F31F2C}" sibTransId="{4A0E6941-85EA-4B0B-806C-91F71F0E8736}"/>
    <dgm:cxn modelId="{29D5DE66-6848-447E-9ADE-886D56FE12CE}" type="presOf" srcId="{C54B003A-D46C-452C-A64B-EA403B0F8C46}" destId="{7F73713C-294A-4CA3-8476-BB3A53670707}" srcOrd="0" destOrd="0" presId="urn:microsoft.com/office/officeart/2018/2/layout/IconVerticalSolidList"/>
    <dgm:cxn modelId="{68F1816C-4AAD-4108-AE97-2869D455A8E2}" type="presOf" srcId="{95178059-B32E-4815-8B17-DF0C6A92DDAE}" destId="{DCAEE555-BC6A-4FE7-B445-18004445468B}" srcOrd="0" destOrd="0" presId="urn:microsoft.com/office/officeart/2018/2/layout/IconVerticalSolidList"/>
    <dgm:cxn modelId="{12E03276-B2A1-4ECB-9ED7-EF62A0D9C71C}" srcId="{007B3C4A-AD2A-4FEA-BD36-B0518A0A73BE}" destId="{2B8CF6BA-D200-4D49-8E79-78C8E31F4631}" srcOrd="0" destOrd="0" parTransId="{334BDBA6-E4E3-4D41-8EC9-F0B65CF60A9A}" sibTransId="{CA7EF420-FBFE-4820-9A67-7737D8A0BC42}"/>
    <dgm:cxn modelId="{9F133576-0DAB-4CDD-AA1C-5400163C9992}" type="presOf" srcId="{007B3C4A-AD2A-4FEA-BD36-B0518A0A73BE}" destId="{DC9B5441-FFCC-4971-8CF3-65E4408BC448}" srcOrd="0" destOrd="0" presId="urn:microsoft.com/office/officeart/2018/2/layout/IconVerticalSolidList"/>
    <dgm:cxn modelId="{2723AF9F-4C7B-4CEE-AC60-DFF0006C9ACC}" type="presOf" srcId="{FC3986AA-1201-401B-A583-0D090C99F433}" destId="{52E99884-2B1D-4212-9521-09A69A54F461}" srcOrd="0" destOrd="0" presId="urn:microsoft.com/office/officeart/2018/2/layout/IconVerticalSolidList"/>
    <dgm:cxn modelId="{AD00D5F4-FC95-4682-B8F8-193F5F3DC9C3}" type="presOf" srcId="{2B8CF6BA-D200-4D49-8E79-78C8E31F4631}" destId="{3A2AA85C-1B61-4EF0-A9F5-68F51767283C}" srcOrd="0" destOrd="0" presId="urn:microsoft.com/office/officeart/2018/2/layout/IconVerticalSolidList"/>
    <dgm:cxn modelId="{35A4AF65-8B8B-4ED9-8457-E12F62CEA745}" type="presParOf" srcId="{DC9B5441-FFCC-4971-8CF3-65E4408BC448}" destId="{E6CF3B49-0B4E-4CB3-9172-474517514FB0}" srcOrd="0" destOrd="0" presId="urn:microsoft.com/office/officeart/2018/2/layout/IconVerticalSolidList"/>
    <dgm:cxn modelId="{6646ED38-6D03-49E5-ADB8-B0DF6AB8425C}" type="presParOf" srcId="{E6CF3B49-0B4E-4CB3-9172-474517514FB0}" destId="{D21D48EB-94DE-4FE9-B546-A57B4C0F349C}" srcOrd="0" destOrd="0" presId="urn:microsoft.com/office/officeart/2018/2/layout/IconVerticalSolidList"/>
    <dgm:cxn modelId="{44B05E24-FEC1-4DBF-86EC-934EB5F06D83}" type="presParOf" srcId="{E6CF3B49-0B4E-4CB3-9172-474517514FB0}" destId="{E186FF9A-BDF1-47EA-9686-0B6094D5770F}" srcOrd="1" destOrd="0" presId="urn:microsoft.com/office/officeart/2018/2/layout/IconVerticalSolidList"/>
    <dgm:cxn modelId="{19FC6348-E099-4F0D-BDE9-E34AA6329F7F}" type="presParOf" srcId="{E6CF3B49-0B4E-4CB3-9172-474517514FB0}" destId="{A1560D52-28B4-4374-8FB4-148F212684C5}" srcOrd="2" destOrd="0" presId="urn:microsoft.com/office/officeart/2018/2/layout/IconVerticalSolidList"/>
    <dgm:cxn modelId="{B050A0E1-D1BC-498C-BC60-7D5EC5BEBD9F}" type="presParOf" srcId="{E6CF3B49-0B4E-4CB3-9172-474517514FB0}" destId="{3A2AA85C-1B61-4EF0-A9F5-68F51767283C}" srcOrd="3" destOrd="0" presId="urn:microsoft.com/office/officeart/2018/2/layout/IconVerticalSolidList"/>
    <dgm:cxn modelId="{8682E061-F1CA-4FF7-BDAC-3A02A8349376}" type="presParOf" srcId="{DC9B5441-FFCC-4971-8CF3-65E4408BC448}" destId="{C10F0D20-22EC-4399-82BE-34CDB155060E}" srcOrd="1" destOrd="0" presId="urn:microsoft.com/office/officeart/2018/2/layout/IconVerticalSolidList"/>
    <dgm:cxn modelId="{04417296-9276-4BCE-B30E-7BDF0FC01B1E}" type="presParOf" srcId="{DC9B5441-FFCC-4971-8CF3-65E4408BC448}" destId="{69C4F5BE-5013-458F-82B4-8F527F6EC018}" srcOrd="2" destOrd="0" presId="urn:microsoft.com/office/officeart/2018/2/layout/IconVerticalSolidList"/>
    <dgm:cxn modelId="{46F701CF-84E7-47F0-BED0-A5E7DB254AE2}" type="presParOf" srcId="{69C4F5BE-5013-458F-82B4-8F527F6EC018}" destId="{658A45CC-2B37-4FB4-ACB4-98F10D2AEE9E}" srcOrd="0" destOrd="0" presId="urn:microsoft.com/office/officeart/2018/2/layout/IconVerticalSolidList"/>
    <dgm:cxn modelId="{32788447-A8B7-40FA-9B90-51172C91D6D6}" type="presParOf" srcId="{69C4F5BE-5013-458F-82B4-8F527F6EC018}" destId="{9FAC2F30-C55B-4CC2-ADAE-D15B52086A4F}" srcOrd="1" destOrd="0" presId="urn:microsoft.com/office/officeart/2018/2/layout/IconVerticalSolidList"/>
    <dgm:cxn modelId="{FDAE8175-8508-45B4-96E5-DB3C899A9B34}" type="presParOf" srcId="{69C4F5BE-5013-458F-82B4-8F527F6EC018}" destId="{2B3A1F13-6DEE-4029-8AD4-5580D999D523}" srcOrd="2" destOrd="0" presId="urn:microsoft.com/office/officeart/2018/2/layout/IconVerticalSolidList"/>
    <dgm:cxn modelId="{BB684E83-5082-40F3-881D-9E85DBC1823E}" type="presParOf" srcId="{69C4F5BE-5013-458F-82B4-8F527F6EC018}" destId="{7F73713C-294A-4CA3-8476-BB3A53670707}" srcOrd="3" destOrd="0" presId="urn:microsoft.com/office/officeart/2018/2/layout/IconVerticalSolidList"/>
    <dgm:cxn modelId="{443A49A1-2BCC-4AEB-A5AF-782D9323A09E}" type="presParOf" srcId="{DC9B5441-FFCC-4971-8CF3-65E4408BC448}" destId="{9A844B41-44D9-474D-95C7-77F76A4FEFBF}" srcOrd="3" destOrd="0" presId="urn:microsoft.com/office/officeart/2018/2/layout/IconVerticalSolidList"/>
    <dgm:cxn modelId="{B09A23FB-8F10-4E9D-A273-80BCB40FE030}" type="presParOf" srcId="{DC9B5441-FFCC-4971-8CF3-65E4408BC448}" destId="{EB74468E-8393-4B78-84D0-1480D294580D}" srcOrd="4" destOrd="0" presId="urn:microsoft.com/office/officeart/2018/2/layout/IconVerticalSolidList"/>
    <dgm:cxn modelId="{56B2FE76-08AB-4587-8444-15073DD8F4AD}" type="presParOf" srcId="{EB74468E-8393-4B78-84D0-1480D294580D}" destId="{A3A4E5B8-8FC0-4294-A35E-32ED452CFE83}" srcOrd="0" destOrd="0" presId="urn:microsoft.com/office/officeart/2018/2/layout/IconVerticalSolidList"/>
    <dgm:cxn modelId="{7BC00731-4F14-4891-BE2B-2CEB7774B4DC}" type="presParOf" srcId="{EB74468E-8393-4B78-84D0-1480D294580D}" destId="{CC0853F5-C3F3-4C79-95F9-278607BCB0A9}" srcOrd="1" destOrd="0" presId="urn:microsoft.com/office/officeart/2018/2/layout/IconVerticalSolidList"/>
    <dgm:cxn modelId="{9C07077D-EE1F-41E4-92D0-A7E78059268D}" type="presParOf" srcId="{EB74468E-8393-4B78-84D0-1480D294580D}" destId="{33C42EED-595F-4AD9-9316-D6CA984AFBBB}" srcOrd="2" destOrd="0" presId="urn:microsoft.com/office/officeart/2018/2/layout/IconVerticalSolidList"/>
    <dgm:cxn modelId="{B4F86075-EC11-457E-BA9D-D6B98C6BE8F1}" type="presParOf" srcId="{EB74468E-8393-4B78-84D0-1480D294580D}" destId="{DCAEE555-BC6A-4FE7-B445-18004445468B}" srcOrd="3" destOrd="0" presId="urn:microsoft.com/office/officeart/2018/2/layout/IconVerticalSolidList"/>
    <dgm:cxn modelId="{C8026C61-0498-47CE-B8F4-A17941942099}" type="presParOf" srcId="{DC9B5441-FFCC-4971-8CF3-65E4408BC448}" destId="{807B0BAB-A84A-4085-8B2A-A2A91CCCD8E0}" srcOrd="5" destOrd="0" presId="urn:microsoft.com/office/officeart/2018/2/layout/IconVerticalSolidList"/>
    <dgm:cxn modelId="{05AF19E5-C336-4346-983C-B1DBB047D31F}" type="presParOf" srcId="{DC9B5441-FFCC-4971-8CF3-65E4408BC448}" destId="{9591C4DB-BB85-4F52-902B-9A914A72768A}" srcOrd="6" destOrd="0" presId="urn:microsoft.com/office/officeart/2018/2/layout/IconVerticalSolidList"/>
    <dgm:cxn modelId="{267B0955-3FFA-455B-9075-309C1FD4EAD3}" type="presParOf" srcId="{9591C4DB-BB85-4F52-902B-9A914A72768A}" destId="{8086C30F-0809-475A-B5D1-17216C31923B}" srcOrd="0" destOrd="0" presId="urn:microsoft.com/office/officeart/2018/2/layout/IconVerticalSolidList"/>
    <dgm:cxn modelId="{98F8DA47-22B6-4982-9E39-18065C54D4F6}" type="presParOf" srcId="{9591C4DB-BB85-4F52-902B-9A914A72768A}" destId="{651654EF-1E3F-4B7D-85C0-FC8A4614AF48}" srcOrd="1" destOrd="0" presId="urn:microsoft.com/office/officeart/2018/2/layout/IconVerticalSolidList"/>
    <dgm:cxn modelId="{0644069B-4089-41BC-B3FB-96AC54CA6960}" type="presParOf" srcId="{9591C4DB-BB85-4F52-902B-9A914A72768A}" destId="{324C10E0-6712-4071-8847-20C26000D597}" srcOrd="2" destOrd="0" presId="urn:microsoft.com/office/officeart/2018/2/layout/IconVerticalSolidList"/>
    <dgm:cxn modelId="{693D2B42-4061-4FD4-91E9-07C71921C068}" type="presParOf" srcId="{9591C4DB-BB85-4F52-902B-9A914A72768A}" destId="{52E99884-2B1D-4212-9521-09A69A54F4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83D4A-3112-4161-85DE-5180B9A6DF5E}">
      <dsp:nvSpPr>
        <dsp:cNvPr id="0" name=""/>
        <dsp:cNvSpPr/>
      </dsp:nvSpPr>
      <dsp:spPr>
        <a:xfrm>
          <a:off x="0" y="2560129"/>
          <a:ext cx="2042240" cy="845003"/>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244" tIns="128016" rIns="145244"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Choose Export Method:</a:t>
          </a:r>
          <a:endParaRPr lang="en-US" sz="1800" kern="1200" dirty="0"/>
        </a:p>
      </dsp:txBody>
      <dsp:txXfrm>
        <a:off x="0" y="2560129"/>
        <a:ext cx="2042240" cy="845003"/>
      </dsp:txXfrm>
    </dsp:sp>
    <dsp:sp modelId="{CF07571F-D07A-4060-AD30-93D41600FA3C}">
      <dsp:nvSpPr>
        <dsp:cNvPr id="0" name=""/>
        <dsp:cNvSpPr/>
      </dsp:nvSpPr>
      <dsp:spPr>
        <a:xfrm>
          <a:off x="2042239" y="2560129"/>
          <a:ext cx="6126720" cy="84500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279" tIns="139700" rIns="124279" bIns="139700" numCol="1" spcCol="1270" anchor="t" anchorCtr="0">
          <a:noAutofit/>
        </a:bodyPr>
        <a:lstStyle/>
        <a:p>
          <a:pPr marL="0" lvl="0" indent="0" algn="l" defTabSz="488950">
            <a:lnSpc>
              <a:spcPct val="90000"/>
            </a:lnSpc>
            <a:spcBef>
              <a:spcPct val="0"/>
            </a:spcBef>
            <a:spcAft>
              <a:spcPct val="35000"/>
            </a:spcAft>
            <a:buNone/>
          </a:pPr>
          <a:r>
            <a:rPr lang="en-US" sz="1100" b="0" i="0" kern="1200" dirty="0"/>
            <a:t>From the </a:t>
          </a:r>
          <a:r>
            <a:rPr lang="en-US" sz="1100" b="1" i="0" kern="1200" dirty="0"/>
            <a:t>Data</a:t>
          </a:r>
          <a:r>
            <a:rPr lang="en-US" sz="1100" b="0" i="0" kern="1200" dirty="0"/>
            <a:t> menu, select one of the following three exporting methods:</a:t>
          </a:r>
          <a:endParaRPr lang="en-US" sz="1100" kern="1200" dirty="0"/>
        </a:p>
        <a:p>
          <a:pPr marL="57150" lvl="1" indent="-57150" algn="l" defTabSz="400050">
            <a:lnSpc>
              <a:spcPct val="90000"/>
            </a:lnSpc>
            <a:spcBef>
              <a:spcPct val="0"/>
            </a:spcBef>
            <a:spcAft>
              <a:spcPct val="15000"/>
            </a:spcAft>
            <a:buChar char="•"/>
          </a:pPr>
          <a:r>
            <a:rPr lang="en-US" sz="900" b="1" i="0" kern="1200" dirty="0"/>
            <a:t>MS Access Form</a:t>
          </a:r>
          <a:r>
            <a:rPr lang="en-US" sz="900" b="0" i="0" kern="1200" dirty="0"/>
            <a:t>: Use this option to export data to a Microsoft Access form.</a:t>
          </a:r>
          <a:endParaRPr lang="en-US" sz="900" kern="1200" dirty="0"/>
        </a:p>
        <a:p>
          <a:pPr marL="57150" lvl="1" indent="-57150" algn="l" defTabSz="400050">
            <a:lnSpc>
              <a:spcPct val="90000"/>
            </a:lnSpc>
            <a:spcBef>
              <a:spcPct val="0"/>
            </a:spcBef>
            <a:spcAft>
              <a:spcPct val="15000"/>
            </a:spcAft>
            <a:buChar char="•"/>
          </a:pPr>
          <a:r>
            <a:rPr lang="en-US" sz="900" b="1" i="0" kern="1200" dirty="0"/>
            <a:t>MS Access Report</a:t>
          </a:r>
          <a:r>
            <a:rPr lang="en-US" sz="900" b="0" i="0" kern="1200" dirty="0"/>
            <a:t>: Choose this method to export data to a Microsoft Access report.</a:t>
          </a:r>
          <a:endParaRPr lang="en-US" sz="900" kern="1200" dirty="0"/>
        </a:p>
        <a:p>
          <a:pPr marL="57150" lvl="1" indent="-57150" algn="l" defTabSz="400050">
            <a:lnSpc>
              <a:spcPct val="90000"/>
            </a:lnSpc>
            <a:spcBef>
              <a:spcPct val="0"/>
            </a:spcBef>
            <a:spcAft>
              <a:spcPct val="15000"/>
            </a:spcAft>
            <a:buChar char="•"/>
          </a:pPr>
          <a:r>
            <a:rPr lang="en-US" sz="900" b="1" i="0" kern="1200" dirty="0"/>
            <a:t>Convert to MS Access</a:t>
          </a:r>
          <a:r>
            <a:rPr lang="en-US" sz="900" b="0" i="0" kern="1200" dirty="0"/>
            <a:t>: Select this option to convert your Excel data into a Microsoft Access table.</a:t>
          </a:r>
          <a:endParaRPr lang="en-US" sz="900" kern="1200" dirty="0"/>
        </a:p>
      </dsp:txBody>
      <dsp:txXfrm>
        <a:off x="2042239" y="2560129"/>
        <a:ext cx="6126720" cy="845003"/>
      </dsp:txXfrm>
    </dsp:sp>
    <dsp:sp modelId="{4B9CFF57-4336-41D6-BF44-E4C4E200B340}">
      <dsp:nvSpPr>
        <dsp:cNvPr id="0" name=""/>
        <dsp:cNvSpPr/>
      </dsp:nvSpPr>
      <dsp:spPr>
        <a:xfrm rot="10800000">
          <a:off x="0" y="1273189"/>
          <a:ext cx="2042240" cy="129961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244" tIns="128016" rIns="145244"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Access Links Menu:</a:t>
          </a:r>
          <a:endParaRPr lang="en-US" sz="1800" kern="1200" dirty="0"/>
        </a:p>
      </dsp:txBody>
      <dsp:txXfrm rot="-10800000">
        <a:off x="0" y="1273189"/>
        <a:ext cx="2042240" cy="844750"/>
      </dsp:txXfrm>
    </dsp:sp>
    <dsp:sp modelId="{BE700B59-B840-41EB-BCD7-4E6B1A9FEE4B}">
      <dsp:nvSpPr>
        <dsp:cNvPr id="0" name=""/>
        <dsp:cNvSpPr/>
      </dsp:nvSpPr>
      <dsp:spPr>
        <a:xfrm>
          <a:off x="2042239" y="1273189"/>
          <a:ext cx="6126720" cy="84475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279" tIns="177800" rIns="124279"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Once the </a:t>
          </a:r>
          <a:r>
            <a:rPr lang="en-US" sz="1400" b="1" i="0" kern="1200" dirty="0"/>
            <a:t>Access Links Add-In</a:t>
          </a:r>
          <a:r>
            <a:rPr lang="en-US" sz="1400" b="0" i="0" kern="1200" dirty="0"/>
            <a:t> is installed, go to the </a:t>
          </a:r>
          <a:r>
            <a:rPr lang="en-US" sz="1400" b="1" i="0" kern="1200" dirty="0"/>
            <a:t>Data</a:t>
          </a:r>
          <a:r>
            <a:rPr lang="en-US" sz="1400" b="0" i="0" kern="1200" dirty="0"/>
            <a:t> menu option in Excel.</a:t>
          </a:r>
          <a:endParaRPr lang="en-US" sz="1400" kern="1200" dirty="0"/>
        </a:p>
      </dsp:txBody>
      <dsp:txXfrm>
        <a:off x="2042239" y="1273189"/>
        <a:ext cx="6126720" cy="844750"/>
      </dsp:txXfrm>
    </dsp:sp>
    <dsp:sp modelId="{ED20E196-3B59-4765-9475-6CB5912EEC66}">
      <dsp:nvSpPr>
        <dsp:cNvPr id="0" name=""/>
        <dsp:cNvSpPr/>
      </dsp:nvSpPr>
      <dsp:spPr>
        <a:xfrm rot="10800000">
          <a:off x="-20800" y="14960"/>
          <a:ext cx="2042240" cy="127090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244" tIns="128016" rIns="145244" bIns="128016" numCol="1" spcCol="1270" anchor="ctr" anchorCtr="0">
          <a:noAutofit/>
        </a:bodyPr>
        <a:lstStyle/>
        <a:p>
          <a:pPr marL="0" lvl="0" indent="0" algn="ctr" defTabSz="800100">
            <a:lnSpc>
              <a:spcPct val="90000"/>
            </a:lnSpc>
            <a:spcBef>
              <a:spcPct val="0"/>
            </a:spcBef>
            <a:spcAft>
              <a:spcPct val="35000"/>
            </a:spcAft>
            <a:buNone/>
          </a:pPr>
          <a:r>
            <a:rPr lang="en-US" sz="1800" b="1" kern="1200" dirty="0"/>
            <a:t>Open Your Excel Worksheet:</a:t>
          </a:r>
          <a:endParaRPr lang="en-US" sz="1800" kern="1200" dirty="0"/>
        </a:p>
      </dsp:txBody>
      <dsp:txXfrm rot="-10800000">
        <a:off x="-20800" y="14960"/>
        <a:ext cx="2042240" cy="826087"/>
      </dsp:txXfrm>
    </dsp:sp>
    <dsp:sp modelId="{6C3CF2DE-1648-4951-A4CA-20530A2E96E6}">
      <dsp:nvSpPr>
        <dsp:cNvPr id="0" name=""/>
        <dsp:cNvSpPr/>
      </dsp:nvSpPr>
      <dsp:spPr>
        <a:xfrm>
          <a:off x="1979839" y="14960"/>
          <a:ext cx="6209920" cy="82608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279" tIns="177800" rIns="124279" bIns="177800" numCol="1" spcCol="1270" anchor="ctr" anchorCtr="0">
          <a:noAutofit/>
        </a:bodyPr>
        <a:lstStyle/>
        <a:p>
          <a:pPr marL="0" lvl="0" indent="0" algn="l" defTabSz="622300">
            <a:lnSpc>
              <a:spcPct val="90000"/>
            </a:lnSpc>
            <a:spcBef>
              <a:spcPct val="0"/>
            </a:spcBef>
            <a:spcAft>
              <a:spcPct val="35000"/>
            </a:spcAft>
            <a:buNone/>
          </a:pPr>
          <a:r>
            <a:rPr lang="en-US" sz="1400" b="0" i="0" kern="1200" dirty="0"/>
            <a:t>After working with your database in an Excel worksheet, open the workbook containing the data you want to export.</a:t>
          </a:r>
          <a:endParaRPr lang="en-US" sz="1400" kern="1200" dirty="0"/>
        </a:p>
      </dsp:txBody>
      <dsp:txXfrm>
        <a:off x="1979839" y="14960"/>
        <a:ext cx="6209920" cy="826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3EF27-85D8-463B-A8DE-A7FC17909CD0}">
      <dsp:nvSpPr>
        <dsp:cNvPr id="0" name=""/>
        <dsp:cNvSpPr/>
      </dsp:nvSpPr>
      <dsp:spPr>
        <a:xfrm>
          <a:off x="28222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D1853-9ED7-4046-ABCB-CFC13E9FA0FF}">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E6CEB-2AC0-4208-8DFF-A663A03D64C4}">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Sorting: Ordering all entries in a database by a particular field.</a:t>
          </a:r>
        </a:p>
      </dsp:txBody>
      <dsp:txXfrm>
        <a:off x="1948202" y="1410409"/>
        <a:ext cx="3233964" cy="1371985"/>
      </dsp:txXfrm>
    </dsp:sp>
    <dsp:sp modelId="{C23E4EFB-1BEC-4C58-9341-B58F8E9AC3EB}">
      <dsp:nvSpPr>
        <dsp:cNvPr id="0" name=""/>
        <dsp:cNvSpPr/>
      </dsp:nvSpPr>
      <dsp:spPr>
        <a:xfrm>
          <a:off x="574566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CE69EF-C674-4B9D-916C-7AAB50DC0317}">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72790C-C0B0-446A-9DD3-C249D004367D}">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Field: Name of a category by which items are grouped in a database</a:t>
          </a:r>
        </a:p>
      </dsp:txBody>
      <dsp:txXfrm>
        <a:off x="7411643" y="1410409"/>
        <a:ext cx="3233964" cy="1371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BA4D3-8D55-4B4E-AF61-C77EF7BD8E78}">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FFA7D-19AF-409E-B40E-890CA29A1373}">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Filtering is useful for locating specific data correlations in a database. </a:t>
          </a:r>
        </a:p>
      </dsp:txBody>
      <dsp:txXfrm>
        <a:off x="59990" y="2654049"/>
        <a:ext cx="3226223" cy="720000"/>
      </dsp:txXfrm>
    </dsp:sp>
    <dsp:sp modelId="{BFD7DA5F-9B84-4B7E-B2BA-E0F676E91505}">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E94F3-44E4-4642-944F-BB3F44E5710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You can define a select group of data by choosing a field entry that they have in common.</a:t>
          </a:r>
        </a:p>
      </dsp:txBody>
      <dsp:txXfrm>
        <a:off x="3850802" y="2654049"/>
        <a:ext cx="3226223" cy="720000"/>
      </dsp:txXfrm>
    </dsp:sp>
    <dsp:sp modelId="{0F99F90B-F290-457F-9A2B-2269D8C6BD28}">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E7EEA-057B-4534-9166-0E8C2973159A}">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There are many applications of databases for which filtering will be a necessary tool.</a:t>
          </a:r>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CBD95-52B9-4CC4-96FD-6C056163CD5E}">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6D70D-9286-4803-A260-78E2C2D79B00}">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COUNT</a:t>
          </a:r>
        </a:p>
      </dsp:txBody>
      <dsp:txXfrm>
        <a:off x="378614" y="886531"/>
        <a:ext cx="2810360" cy="1744948"/>
      </dsp:txXfrm>
    </dsp:sp>
    <dsp:sp modelId="{9A899306-2CFB-44F0-98E1-7E9F2AD27233}">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34D7FF-1058-4C29-947F-4E2BF471561C}">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COUNTA</a:t>
          </a:r>
        </a:p>
      </dsp:txBody>
      <dsp:txXfrm>
        <a:off x="3946203" y="886531"/>
        <a:ext cx="2810360" cy="1744948"/>
      </dsp:txXfrm>
    </dsp:sp>
    <dsp:sp modelId="{9D8D78F9-3B02-4EEA-8658-E27E152375E4}">
      <dsp:nvSpPr>
        <dsp:cNvPr id="0" name=""/>
        <dsp:cNvSpPr/>
      </dsp:nvSpPr>
      <dsp:spPr>
        <a:xfrm>
          <a:off x="7068771" y="524133"/>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8E7A6-8AE9-4D50-90AC-2D6542F21F48}">
      <dsp:nvSpPr>
        <dsp:cNvPr id="0" name=""/>
        <dsp:cNvSpPr/>
      </dsp:nvSpPr>
      <dsp:spPr>
        <a:xfrm>
          <a:off x="7393097" y="832243"/>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COUNTBLANK</a:t>
          </a:r>
        </a:p>
      </dsp:txBody>
      <dsp:txXfrm>
        <a:off x="7447385" y="886531"/>
        <a:ext cx="2810360" cy="1744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D48EB-94DE-4FE9-B546-A57B4C0F349C}">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6FF9A-BDF1-47EA-9686-0B6094D5770F}">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2AA85C-1B61-4EF0-A9F5-68F51767283C}">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Database</a:t>
          </a:r>
        </a:p>
      </dsp:txBody>
      <dsp:txXfrm>
        <a:off x="1357965" y="2319"/>
        <a:ext cx="4887299" cy="1175727"/>
      </dsp:txXfrm>
    </dsp:sp>
    <dsp:sp modelId="{658A45CC-2B37-4FB4-ACB4-98F10D2AEE9E}">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AC2F30-C55B-4CC2-ADAE-D15B52086A4F}">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3713C-294A-4CA3-8476-BB3A53670707}">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Database management system</a:t>
          </a:r>
        </a:p>
      </dsp:txBody>
      <dsp:txXfrm>
        <a:off x="1357965" y="1471979"/>
        <a:ext cx="4887299" cy="1175727"/>
      </dsp:txXfrm>
    </dsp:sp>
    <dsp:sp modelId="{A3A4E5B8-8FC0-4294-A35E-32ED452CFE83}">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853F5-C3F3-4C79-95F9-278607BCB0A9}">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EE555-BC6A-4FE7-B445-18004445468B}">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Data directory</a:t>
          </a:r>
        </a:p>
      </dsp:txBody>
      <dsp:txXfrm>
        <a:off x="1357965" y="2941639"/>
        <a:ext cx="4887299" cy="1175727"/>
      </dsp:txXfrm>
    </dsp:sp>
    <dsp:sp modelId="{8086C30F-0809-475A-B5D1-17216C31923B}">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654EF-1E3F-4B7D-85C0-FC8A4614AF48}">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E99884-2B1D-4212-9521-09A69A54F461}">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Query facility</a:t>
          </a:r>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61F77-0229-483C-97FF-10906592403F}" type="datetimeFigureOut">
              <a:rPr lang="en-US" smtClean="0"/>
              <a:t>10/26/2024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DE13-3C72-4535-8095-60FDB1878F13}" type="slidenum">
              <a:rPr lang="en-US" smtClean="0"/>
              <a:t>‹#›</a:t>
            </a:fld>
            <a:endParaRPr lang="en-US" dirty="0"/>
          </a:p>
        </p:txBody>
      </p:sp>
    </p:spTree>
    <p:extLst>
      <p:ext uri="{BB962C8B-B14F-4D97-AF65-F5344CB8AC3E}">
        <p14:creationId xmlns:p14="http://schemas.microsoft.com/office/powerpoint/2010/main" val="3095091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2</a:t>
            </a:fld>
            <a:endParaRPr lang="en-US" dirty="0"/>
          </a:p>
        </p:txBody>
      </p:sp>
    </p:spTree>
    <p:extLst>
      <p:ext uri="{BB962C8B-B14F-4D97-AF65-F5344CB8AC3E}">
        <p14:creationId xmlns:p14="http://schemas.microsoft.com/office/powerpoint/2010/main" val="31200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31</a:t>
            </a:fld>
            <a:endParaRPr lang="en-US" dirty="0"/>
          </a:p>
        </p:txBody>
      </p:sp>
    </p:spTree>
    <p:extLst>
      <p:ext uri="{BB962C8B-B14F-4D97-AF65-F5344CB8AC3E}">
        <p14:creationId xmlns:p14="http://schemas.microsoft.com/office/powerpoint/2010/main" val="244821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32</a:t>
            </a:fld>
            <a:endParaRPr lang="en-US" dirty="0"/>
          </a:p>
        </p:txBody>
      </p:sp>
    </p:spTree>
    <p:extLst>
      <p:ext uri="{BB962C8B-B14F-4D97-AF65-F5344CB8AC3E}">
        <p14:creationId xmlns:p14="http://schemas.microsoft.com/office/powerpoint/2010/main" val="57003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33</a:t>
            </a:fld>
            <a:endParaRPr lang="en-US" dirty="0"/>
          </a:p>
        </p:txBody>
      </p:sp>
    </p:spTree>
    <p:extLst>
      <p:ext uri="{BB962C8B-B14F-4D97-AF65-F5344CB8AC3E}">
        <p14:creationId xmlns:p14="http://schemas.microsoft.com/office/powerpoint/2010/main" val="3088009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34</a:t>
            </a:fld>
            <a:endParaRPr lang="en-US" dirty="0"/>
          </a:p>
        </p:txBody>
      </p:sp>
    </p:spTree>
    <p:extLst>
      <p:ext uri="{BB962C8B-B14F-4D97-AF65-F5344CB8AC3E}">
        <p14:creationId xmlns:p14="http://schemas.microsoft.com/office/powerpoint/2010/main" val="181510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37</a:t>
            </a:fld>
            <a:endParaRPr lang="en-US" dirty="0"/>
          </a:p>
        </p:txBody>
      </p:sp>
    </p:spTree>
    <p:extLst>
      <p:ext uri="{BB962C8B-B14F-4D97-AF65-F5344CB8AC3E}">
        <p14:creationId xmlns:p14="http://schemas.microsoft.com/office/powerpoint/2010/main" val="1773476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38</a:t>
            </a:fld>
            <a:endParaRPr lang="en-US" dirty="0"/>
          </a:p>
        </p:txBody>
      </p:sp>
    </p:spTree>
    <p:extLst>
      <p:ext uri="{BB962C8B-B14F-4D97-AF65-F5344CB8AC3E}">
        <p14:creationId xmlns:p14="http://schemas.microsoft.com/office/powerpoint/2010/main" val="144997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41</a:t>
            </a:fld>
            <a:endParaRPr lang="en-US" dirty="0"/>
          </a:p>
        </p:txBody>
      </p:sp>
    </p:spTree>
    <p:extLst>
      <p:ext uri="{BB962C8B-B14F-4D97-AF65-F5344CB8AC3E}">
        <p14:creationId xmlns:p14="http://schemas.microsoft.com/office/powerpoint/2010/main" val="828721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42</a:t>
            </a:fld>
            <a:endParaRPr lang="en-US" dirty="0"/>
          </a:p>
        </p:txBody>
      </p:sp>
    </p:spTree>
    <p:extLst>
      <p:ext uri="{BB962C8B-B14F-4D97-AF65-F5344CB8AC3E}">
        <p14:creationId xmlns:p14="http://schemas.microsoft.com/office/powerpoint/2010/main" val="76847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44</a:t>
            </a:fld>
            <a:endParaRPr lang="en-US" dirty="0"/>
          </a:p>
        </p:txBody>
      </p:sp>
    </p:spTree>
    <p:extLst>
      <p:ext uri="{BB962C8B-B14F-4D97-AF65-F5344CB8AC3E}">
        <p14:creationId xmlns:p14="http://schemas.microsoft.com/office/powerpoint/2010/main" val="1290076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47</a:t>
            </a:fld>
            <a:endParaRPr lang="en-US" dirty="0"/>
          </a:p>
        </p:txBody>
      </p:sp>
    </p:spTree>
    <p:extLst>
      <p:ext uri="{BB962C8B-B14F-4D97-AF65-F5344CB8AC3E}">
        <p14:creationId xmlns:p14="http://schemas.microsoft.com/office/powerpoint/2010/main" val="19851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3</a:t>
            </a:fld>
            <a:endParaRPr lang="en-US" dirty="0"/>
          </a:p>
        </p:txBody>
      </p:sp>
    </p:spTree>
    <p:extLst>
      <p:ext uri="{BB962C8B-B14F-4D97-AF65-F5344CB8AC3E}">
        <p14:creationId xmlns:p14="http://schemas.microsoft.com/office/powerpoint/2010/main" val="1076894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48</a:t>
            </a:fld>
            <a:endParaRPr lang="en-US" dirty="0"/>
          </a:p>
        </p:txBody>
      </p:sp>
    </p:spTree>
    <p:extLst>
      <p:ext uri="{BB962C8B-B14F-4D97-AF65-F5344CB8AC3E}">
        <p14:creationId xmlns:p14="http://schemas.microsoft.com/office/powerpoint/2010/main" val="3663441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49</a:t>
            </a:fld>
            <a:endParaRPr lang="en-US" dirty="0"/>
          </a:p>
        </p:txBody>
      </p:sp>
    </p:spTree>
    <p:extLst>
      <p:ext uri="{BB962C8B-B14F-4D97-AF65-F5344CB8AC3E}">
        <p14:creationId xmlns:p14="http://schemas.microsoft.com/office/powerpoint/2010/main" val="3951782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50</a:t>
            </a:fld>
            <a:endParaRPr lang="en-US" dirty="0"/>
          </a:p>
        </p:txBody>
      </p:sp>
    </p:spTree>
    <p:extLst>
      <p:ext uri="{BB962C8B-B14F-4D97-AF65-F5344CB8AC3E}">
        <p14:creationId xmlns:p14="http://schemas.microsoft.com/office/powerpoint/2010/main" val="2308723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51</a:t>
            </a:fld>
            <a:endParaRPr lang="en-US" dirty="0"/>
          </a:p>
        </p:txBody>
      </p:sp>
    </p:spTree>
    <p:extLst>
      <p:ext uri="{BB962C8B-B14F-4D97-AF65-F5344CB8AC3E}">
        <p14:creationId xmlns:p14="http://schemas.microsoft.com/office/powerpoint/2010/main" val="2407245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52</a:t>
            </a:fld>
            <a:endParaRPr lang="en-US" dirty="0"/>
          </a:p>
        </p:txBody>
      </p:sp>
    </p:spTree>
    <p:extLst>
      <p:ext uri="{BB962C8B-B14F-4D97-AF65-F5344CB8AC3E}">
        <p14:creationId xmlns:p14="http://schemas.microsoft.com/office/powerpoint/2010/main" val="3280641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54</a:t>
            </a:fld>
            <a:endParaRPr lang="en-US" dirty="0"/>
          </a:p>
        </p:txBody>
      </p:sp>
    </p:spTree>
    <p:extLst>
      <p:ext uri="{BB962C8B-B14F-4D97-AF65-F5344CB8AC3E}">
        <p14:creationId xmlns:p14="http://schemas.microsoft.com/office/powerpoint/2010/main" val="180505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4</a:t>
            </a:fld>
            <a:endParaRPr lang="en-US" dirty="0"/>
          </a:p>
        </p:txBody>
      </p:sp>
    </p:spTree>
    <p:extLst>
      <p:ext uri="{BB962C8B-B14F-4D97-AF65-F5344CB8AC3E}">
        <p14:creationId xmlns:p14="http://schemas.microsoft.com/office/powerpoint/2010/main" val="1673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5</a:t>
            </a:fld>
            <a:endParaRPr lang="en-US" dirty="0"/>
          </a:p>
        </p:txBody>
      </p:sp>
    </p:spTree>
    <p:extLst>
      <p:ext uri="{BB962C8B-B14F-4D97-AF65-F5344CB8AC3E}">
        <p14:creationId xmlns:p14="http://schemas.microsoft.com/office/powerpoint/2010/main" val="2163130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6</a:t>
            </a:fld>
            <a:endParaRPr lang="en-US" dirty="0"/>
          </a:p>
        </p:txBody>
      </p:sp>
    </p:spTree>
    <p:extLst>
      <p:ext uri="{BB962C8B-B14F-4D97-AF65-F5344CB8AC3E}">
        <p14:creationId xmlns:p14="http://schemas.microsoft.com/office/powerpoint/2010/main" val="178995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10</a:t>
            </a:fld>
            <a:endParaRPr lang="en-US" dirty="0"/>
          </a:p>
        </p:txBody>
      </p:sp>
    </p:spTree>
    <p:extLst>
      <p:ext uri="{BB962C8B-B14F-4D97-AF65-F5344CB8AC3E}">
        <p14:creationId xmlns:p14="http://schemas.microsoft.com/office/powerpoint/2010/main" val="393742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12</a:t>
            </a:fld>
            <a:endParaRPr lang="en-US" dirty="0"/>
          </a:p>
        </p:txBody>
      </p:sp>
    </p:spTree>
    <p:extLst>
      <p:ext uri="{BB962C8B-B14F-4D97-AF65-F5344CB8AC3E}">
        <p14:creationId xmlns:p14="http://schemas.microsoft.com/office/powerpoint/2010/main" val="2608584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21</a:t>
            </a:fld>
            <a:endParaRPr lang="en-US" dirty="0"/>
          </a:p>
        </p:txBody>
      </p:sp>
    </p:spTree>
    <p:extLst>
      <p:ext uri="{BB962C8B-B14F-4D97-AF65-F5344CB8AC3E}">
        <p14:creationId xmlns:p14="http://schemas.microsoft.com/office/powerpoint/2010/main" val="1480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A5DE13-3C72-4535-8095-60FDB1878F13}" type="slidenum">
              <a:rPr lang="en-US" smtClean="0"/>
              <a:t>22</a:t>
            </a:fld>
            <a:endParaRPr lang="en-US" dirty="0"/>
          </a:p>
        </p:txBody>
      </p:sp>
    </p:spTree>
    <p:extLst>
      <p:ext uri="{BB962C8B-B14F-4D97-AF65-F5344CB8AC3E}">
        <p14:creationId xmlns:p14="http://schemas.microsoft.com/office/powerpoint/2010/main" val="2747141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17DE-16E6-CF01-B8F1-1D4ACBDCA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3E0E78-099D-0937-A779-16F7AE6A3C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4F80AA-BB76-C76D-B5BB-91F1B7AC7204}"/>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07B81BE4-F217-D06E-D874-69549EFC67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433491-7EAB-2014-408D-E407F7D3F724}"/>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416280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3867-ADD5-A172-1914-75DB96137E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8C0801-89E5-FC2D-5880-9738A9A11B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65B7F-A6B3-5086-B3BF-468E64C2B661}"/>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294A1BDD-BA58-F9D4-2573-E364155F92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251C5C-620D-FC58-9617-E31E8C2680DC}"/>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327040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FE3CC-D8FF-1880-BFCA-853EF9BEA3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D809A2-A835-FEE5-5C72-2E4C96CE71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6200F-C290-C402-F9A1-5CA5DCF3FDA0}"/>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A297674A-6E06-BFA2-0489-82042D69D7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08720A-F064-3B1F-9373-68E6CBFFCC6F}"/>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3339973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C763-0C2B-B024-BA14-406C4A8F1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78628-DDBC-72E1-58A1-EB458DEC0C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77A1D-3AAA-AADE-A118-D8AA2B69D939}"/>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3630C025-1DD2-476B-EAD0-01724212F8F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A70F0E-0987-4397-968D-F59129458C23}"/>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75008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26F1-5016-8048-7D4B-CF665BEBD9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DE9533-0038-729E-BF8B-ABB2A392B3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87264-1F49-D018-3CF7-B7541138E4C0}"/>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07A59D82-DFF4-39F7-3325-1BEC892FC1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C5A1BC-4130-E3A0-70D4-8E890E14BB3F}"/>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1586016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A6D9-8C6E-928C-35DE-7F68CC967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4C1E7-6B4F-354B-228A-AC4B963E7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82AD9-4F34-B762-7780-0AC38FA6E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FDD568-73AC-C969-2221-383EC85541BE}"/>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6" name="Footer Placeholder 5">
            <a:extLst>
              <a:ext uri="{FF2B5EF4-FFF2-40B4-BE49-F238E27FC236}">
                <a16:creationId xmlns:a16="http://schemas.microsoft.com/office/drawing/2014/main" id="{D76978D5-0882-B8FA-22D9-6A4F42D731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269CF2-5E94-DF0F-3C9C-9B42CA9E9405}"/>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2637616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E78D9-A456-3105-E936-1FB3179506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5EB286-C29F-099D-FAB1-906C96B1A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CE928-DB8A-A5AF-5C37-6E69F02C15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14BC3C-58E4-12F2-E0A4-2DF944D588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B891C-D3BC-ED6F-081E-FCBF00C81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14FAC8-37A5-C8E6-E43E-2C45C4A731E6}"/>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8" name="Footer Placeholder 7">
            <a:extLst>
              <a:ext uri="{FF2B5EF4-FFF2-40B4-BE49-F238E27FC236}">
                <a16:creationId xmlns:a16="http://schemas.microsoft.com/office/drawing/2014/main" id="{C68E28EB-AFCC-021E-B611-0D4AE71269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F8B3B5-DD50-3FD2-51A6-31445554DACA}"/>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2751902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F1F-C56A-C6A8-FF88-4128D3FAB5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72F285-907E-4CF3-A508-AEA9AEAE35F4}"/>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4" name="Footer Placeholder 3">
            <a:extLst>
              <a:ext uri="{FF2B5EF4-FFF2-40B4-BE49-F238E27FC236}">
                <a16:creationId xmlns:a16="http://schemas.microsoft.com/office/drawing/2014/main" id="{16B3F5C2-B48D-CB20-2134-A103957C011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BC800C7-4CE3-ED1B-582F-6720829FFCB7}"/>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45824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9840D-BFB7-2F54-5366-15AE5D3D4392}"/>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3" name="Footer Placeholder 2">
            <a:extLst>
              <a:ext uri="{FF2B5EF4-FFF2-40B4-BE49-F238E27FC236}">
                <a16:creationId xmlns:a16="http://schemas.microsoft.com/office/drawing/2014/main" id="{41625F58-B7DD-1EB0-3F76-265103EB943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BFA74BD-7440-7C28-1AA0-28F7C62F9BDB}"/>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416618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1821-281F-C1EA-B888-BD2D7C773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CC60A2-038B-1ECF-022C-14AB81051B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29F09C-5A86-E439-D55D-ADFEBE2385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2D6D9-8FA6-2ECD-E02C-86B8CC48E32B}"/>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6" name="Footer Placeholder 5">
            <a:extLst>
              <a:ext uri="{FF2B5EF4-FFF2-40B4-BE49-F238E27FC236}">
                <a16:creationId xmlns:a16="http://schemas.microsoft.com/office/drawing/2014/main" id="{78350639-F415-07B6-A1F8-4874857A99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28BBB0-298C-6C0B-637B-A52105E47DEC}"/>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830069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F8D9-DC9C-9241-CCAB-971CB55EA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ECFE50-9BE3-D701-A4C7-FB2E2C555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829015A-1164-D02D-79AF-AF2D22E38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34563-2F2D-E5D0-6402-95594C616C0E}"/>
              </a:ext>
            </a:extLst>
          </p:cNvPr>
          <p:cNvSpPr>
            <a:spLocks noGrp="1"/>
          </p:cNvSpPr>
          <p:nvPr>
            <p:ph type="dt" sz="half" idx="10"/>
          </p:nvPr>
        </p:nvSpPr>
        <p:spPr/>
        <p:txBody>
          <a:bodyPr/>
          <a:lstStyle/>
          <a:p>
            <a:fld id="{341EF7A9-676E-4BA1-BD1E-305C1EEF881C}" type="datetimeFigureOut">
              <a:rPr lang="en-US" smtClean="0"/>
              <a:t>10/26/2024</a:t>
            </a:fld>
            <a:endParaRPr lang="en-US" dirty="0"/>
          </a:p>
        </p:txBody>
      </p:sp>
      <p:sp>
        <p:nvSpPr>
          <p:cNvPr id="6" name="Footer Placeholder 5">
            <a:extLst>
              <a:ext uri="{FF2B5EF4-FFF2-40B4-BE49-F238E27FC236}">
                <a16:creationId xmlns:a16="http://schemas.microsoft.com/office/drawing/2014/main" id="{947228EA-8EF5-D372-ECE9-124422EBBE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6C4A79-6CC0-8DF5-39D9-0F198070A48D}"/>
              </a:ext>
            </a:extLst>
          </p:cNvPr>
          <p:cNvSpPr>
            <a:spLocks noGrp="1"/>
          </p:cNvSpPr>
          <p:nvPr>
            <p:ph type="sldNum" sz="quarter" idx="12"/>
          </p:nvPr>
        </p:nvSpPr>
        <p:spPr/>
        <p:txBody>
          <a:bodyPr/>
          <a:lstStyle/>
          <a:p>
            <a:fld id="{8365BFCC-D17F-4BF0-97E4-4F0543EFAF61}" type="slidenum">
              <a:rPr lang="en-US" smtClean="0"/>
              <a:t>‹#›</a:t>
            </a:fld>
            <a:endParaRPr lang="en-US" dirty="0"/>
          </a:p>
        </p:txBody>
      </p:sp>
    </p:spTree>
    <p:extLst>
      <p:ext uri="{BB962C8B-B14F-4D97-AF65-F5344CB8AC3E}">
        <p14:creationId xmlns:p14="http://schemas.microsoft.com/office/powerpoint/2010/main" val="419465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88A724-5AF2-4DC3-75B5-F939047551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F23C12-8D7B-BAF1-044C-452B7FB543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87B4F-A233-6535-4E2B-D2F407CE49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1EF7A9-676E-4BA1-BD1E-305C1EEF881C}" type="datetimeFigureOut">
              <a:rPr lang="en-US" smtClean="0"/>
              <a:t>10/26/2024</a:t>
            </a:fld>
            <a:endParaRPr lang="en-US" dirty="0"/>
          </a:p>
        </p:txBody>
      </p:sp>
      <p:sp>
        <p:nvSpPr>
          <p:cNvPr id="5" name="Footer Placeholder 4">
            <a:extLst>
              <a:ext uri="{FF2B5EF4-FFF2-40B4-BE49-F238E27FC236}">
                <a16:creationId xmlns:a16="http://schemas.microsoft.com/office/drawing/2014/main" id="{D579D167-2800-5179-BA99-D55D05D6A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B0E07B7-6864-7678-AB05-8E81E96F45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65BFCC-D17F-4BF0-97E4-4F0543EFAF61}" type="slidenum">
              <a:rPr lang="en-US" smtClean="0"/>
              <a:t>‹#›</a:t>
            </a:fld>
            <a:endParaRPr lang="en-US" dirty="0"/>
          </a:p>
        </p:txBody>
      </p:sp>
    </p:spTree>
    <p:extLst>
      <p:ext uri="{BB962C8B-B14F-4D97-AF65-F5344CB8AC3E}">
        <p14:creationId xmlns:p14="http://schemas.microsoft.com/office/powerpoint/2010/main" val="3717453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10" Type="http://schemas.openxmlformats.org/officeDocument/2006/relationships/hyperlink" Target="https://www.quicken.com/" TargetMode="External"/><Relationship Id="rId4" Type="http://schemas.microsoft.com/office/2007/relationships/hdphoto" Target="../media/hdphoto2.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2.png"/><Relationship Id="rId12"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microsoft.com/office/2007/relationships/hdphoto" Target="../media/hdphoto5.wdp"/><Relationship Id="rId4" Type="http://schemas.openxmlformats.org/officeDocument/2006/relationships/image" Target="../media/image29.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pexels.com/photo/blur-blurred-background-bokeh-cellphone-1156684/" TargetMode="External"/><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microsoft.com/office/2007/relationships/hdphoto" Target="../media/hdphoto8.wdp"/><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52.pn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microsoft.com/office/2007/relationships/hdphoto" Target="../media/hdphoto15.wdp"/></Relationships>
</file>

<file path=ppt/slides/_rels/slide2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3.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8.wdp"/></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84.png"/><Relationship Id="rId18" Type="http://schemas.microsoft.com/office/2007/relationships/hdphoto" Target="../media/hdphoto24.wdp"/><Relationship Id="rId26" Type="http://schemas.microsoft.com/office/2007/relationships/hdphoto" Target="../media/hdphoto27.wdp"/><Relationship Id="rId3" Type="http://schemas.openxmlformats.org/officeDocument/2006/relationships/image" Target="../media/image77.svg"/><Relationship Id="rId21" Type="http://schemas.microsoft.com/office/2007/relationships/hdphoto" Target="../media/hdphoto25.wdp"/><Relationship Id="rId7" Type="http://schemas.openxmlformats.org/officeDocument/2006/relationships/image" Target="../media/image81.png"/><Relationship Id="rId12" Type="http://schemas.microsoft.com/office/2007/relationships/hdphoto" Target="../media/hdphoto21.wdp"/><Relationship Id="rId17" Type="http://schemas.openxmlformats.org/officeDocument/2006/relationships/image" Target="../media/image86.png"/><Relationship Id="rId25" Type="http://schemas.openxmlformats.org/officeDocument/2006/relationships/image" Target="../media/image91.png"/><Relationship Id="rId2" Type="http://schemas.openxmlformats.org/officeDocument/2006/relationships/image" Target="../media/image76.png"/><Relationship Id="rId16" Type="http://schemas.microsoft.com/office/2007/relationships/hdphoto" Target="../media/hdphoto23.wdp"/><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0.jpg"/><Relationship Id="rId11" Type="http://schemas.openxmlformats.org/officeDocument/2006/relationships/image" Target="../media/image83.png"/><Relationship Id="rId24" Type="http://schemas.openxmlformats.org/officeDocument/2006/relationships/image" Target="../media/image90.png"/><Relationship Id="rId5" Type="http://schemas.openxmlformats.org/officeDocument/2006/relationships/image" Target="../media/image79.svg"/><Relationship Id="rId15" Type="http://schemas.openxmlformats.org/officeDocument/2006/relationships/image" Target="../media/image85.png"/><Relationship Id="rId23" Type="http://schemas.microsoft.com/office/2007/relationships/hdphoto" Target="../media/hdphoto26.wdp"/><Relationship Id="rId28" Type="http://schemas.microsoft.com/office/2007/relationships/hdphoto" Target="../media/hdphoto28.wdp"/><Relationship Id="rId10" Type="http://schemas.microsoft.com/office/2007/relationships/hdphoto" Target="../media/hdphoto20.wdp"/><Relationship Id="rId19" Type="http://schemas.openxmlformats.org/officeDocument/2006/relationships/image" Target="../media/image87.png"/><Relationship Id="rId4" Type="http://schemas.openxmlformats.org/officeDocument/2006/relationships/image" Target="../media/image78.png"/><Relationship Id="rId9" Type="http://schemas.openxmlformats.org/officeDocument/2006/relationships/image" Target="../media/image82.png"/><Relationship Id="rId14" Type="http://schemas.microsoft.com/office/2007/relationships/hdphoto" Target="../media/hdphoto22.wdp"/><Relationship Id="rId22" Type="http://schemas.openxmlformats.org/officeDocument/2006/relationships/image" Target="../media/image89.png"/><Relationship Id="rId27"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5.png"/><Relationship Id="rId4" Type="http://schemas.microsoft.com/office/2007/relationships/hdphoto" Target="../media/hdphoto29.wdp"/></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1.wdp"/><Relationship Id="rId5" Type="http://schemas.openxmlformats.org/officeDocument/2006/relationships/image" Target="../media/image97.png"/><Relationship Id="rId4" Type="http://schemas.microsoft.com/office/2007/relationships/hdphoto" Target="../media/hdphoto30.wdp"/></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9.svg"/><Relationship Id="rId7" Type="http://schemas.microsoft.com/office/2007/relationships/hdphoto" Target="../media/hdphoto29.wdp"/><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www.publicdomainpictures.net/view-image.php?image=147318&amp;picture=zokkenomentes-blue-rock-stone-hatter" TargetMode="External"/><Relationship Id="rId10" Type="http://schemas.openxmlformats.org/officeDocument/2006/relationships/image" Target="../media/image102.svg"/><Relationship Id="rId4" Type="http://schemas.openxmlformats.org/officeDocument/2006/relationships/image" Target="../media/image100.jpg"/><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8" Type="http://schemas.microsoft.com/office/2007/relationships/hdphoto" Target="../media/hdphoto33.wdp"/><Relationship Id="rId13" Type="http://schemas.openxmlformats.org/officeDocument/2006/relationships/image" Target="../media/image120.png"/><Relationship Id="rId18" Type="http://schemas.microsoft.com/office/2007/relationships/hdphoto" Target="../media/hdphoto37.wdp"/><Relationship Id="rId26" Type="http://schemas.openxmlformats.org/officeDocument/2006/relationships/image" Target="../media/image128.png"/><Relationship Id="rId3" Type="http://schemas.openxmlformats.org/officeDocument/2006/relationships/image" Target="../media/image116.png"/><Relationship Id="rId21" Type="http://schemas.openxmlformats.org/officeDocument/2006/relationships/image" Target="../media/image125.png"/><Relationship Id="rId7" Type="http://schemas.openxmlformats.org/officeDocument/2006/relationships/image" Target="../media/image117.png"/><Relationship Id="rId12" Type="http://schemas.microsoft.com/office/2007/relationships/hdphoto" Target="../media/hdphoto35.wdp"/><Relationship Id="rId17" Type="http://schemas.openxmlformats.org/officeDocument/2006/relationships/image" Target="../media/image123.png"/><Relationship Id="rId25" Type="http://schemas.openxmlformats.org/officeDocument/2006/relationships/image" Target="../media/image127.png"/><Relationship Id="rId2" Type="http://schemas.openxmlformats.org/officeDocument/2006/relationships/notesSlide" Target="../notesSlides/notesSlide21.xml"/><Relationship Id="rId16" Type="http://schemas.microsoft.com/office/2007/relationships/hdphoto" Target="../media/hdphoto36.wdp"/><Relationship Id="rId20" Type="http://schemas.microsoft.com/office/2007/relationships/hdphoto" Target="../media/hdphoto38.wdp"/><Relationship Id="rId1" Type="http://schemas.openxmlformats.org/officeDocument/2006/relationships/slideLayout" Target="../slideLayouts/slideLayout2.xml"/><Relationship Id="rId6" Type="http://schemas.openxmlformats.org/officeDocument/2006/relationships/image" Target="../media/image77.svg"/><Relationship Id="rId11" Type="http://schemas.openxmlformats.org/officeDocument/2006/relationships/image" Target="../media/image119.png"/><Relationship Id="rId24" Type="http://schemas.microsoft.com/office/2007/relationships/hdphoto" Target="../media/hdphoto40.wdp"/><Relationship Id="rId5" Type="http://schemas.openxmlformats.org/officeDocument/2006/relationships/image" Target="../media/image76.png"/><Relationship Id="rId15" Type="http://schemas.openxmlformats.org/officeDocument/2006/relationships/image" Target="../media/image122.png"/><Relationship Id="rId23" Type="http://schemas.openxmlformats.org/officeDocument/2006/relationships/image" Target="../media/image126.png"/><Relationship Id="rId10" Type="http://schemas.microsoft.com/office/2007/relationships/hdphoto" Target="../media/hdphoto34.wdp"/><Relationship Id="rId19" Type="http://schemas.openxmlformats.org/officeDocument/2006/relationships/image" Target="../media/image124.png"/><Relationship Id="rId4" Type="http://schemas.microsoft.com/office/2007/relationships/hdphoto" Target="../media/hdphoto32.wdp"/><Relationship Id="rId9" Type="http://schemas.openxmlformats.org/officeDocument/2006/relationships/image" Target="../media/image118.png"/><Relationship Id="rId14" Type="http://schemas.openxmlformats.org/officeDocument/2006/relationships/image" Target="../media/image121.svg"/><Relationship Id="rId22" Type="http://schemas.microsoft.com/office/2007/relationships/hdphoto" Target="../media/hdphoto39.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hyperlink" Target="https://support.microsoft.com/en-us/excel" TargetMode="External"/><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hyperlink" Target="https://www.mediafire.com/folder/ae3sp45klmhon/DSS-Project" TargetMode="External"/><Relationship Id="rId4" Type="http://schemas.openxmlformats.org/officeDocument/2006/relationships/hyperlink" Target="https://www.ekb.eg/ar/hom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08B29-F6E5-24D5-7ED5-7C856F9DAFCD}"/>
              </a:ext>
            </a:extLst>
          </p:cNvPr>
          <p:cNvSpPr>
            <a:spLocks noGrp="1"/>
          </p:cNvSpPr>
          <p:nvPr>
            <p:ph type="ctrTitle"/>
          </p:nvPr>
        </p:nvSpPr>
        <p:spPr>
          <a:xfrm>
            <a:off x="1127208" y="857251"/>
            <a:ext cx="4747280" cy="3098061"/>
          </a:xfrm>
        </p:spPr>
        <p:txBody>
          <a:bodyPr anchor="b">
            <a:normAutofit/>
          </a:bodyPr>
          <a:lstStyle/>
          <a:p>
            <a:pPr algn="l"/>
            <a:r>
              <a:rPr lang="en-US" sz="4800" dirty="0">
                <a:solidFill>
                  <a:srgbClr val="FFFFFF"/>
                </a:solidFill>
              </a:rPr>
              <a:t>Working with Large Data</a:t>
            </a:r>
          </a:p>
        </p:txBody>
      </p:sp>
      <p:sp>
        <p:nvSpPr>
          <p:cNvPr id="22" name="Rectangle 2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DB34EB3A-C1B4-092C-67B3-D966F4A14651}"/>
              </a:ext>
            </a:extLst>
          </p:cNvPr>
          <p:cNvSpPr>
            <a:spLocks noGrp="1" noChangeArrowheads="1"/>
          </p:cNvSpPr>
          <p:nvPr>
            <p:ph type="subTitle" idx="1"/>
          </p:nvPr>
        </p:nvSpPr>
        <p:spPr bwMode="auto">
          <a:xfrm>
            <a:off x="1127208" y="4756265"/>
            <a:ext cx="4393278" cy="124448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rgbClr val="FFFFFF"/>
                </a:solidFill>
                <a:effectLst/>
                <a:latin typeface="Arial Unicode MS"/>
              </a:rPr>
              <a:t>Decision support systems Topic</a:t>
            </a:r>
            <a:endParaRPr kumimoji="0" lang="ar-EG" altLang="en-US" sz="2000" b="0" i="0" u="none" strike="noStrike" cap="none" normalizeH="0" baseline="0" dirty="0">
              <a:ln>
                <a:noFill/>
              </a:ln>
              <a:solidFill>
                <a:srgbClr val="FFFFFF"/>
              </a:solidFill>
              <a:effectLst/>
              <a:latin typeface="Arial Unicode MS"/>
            </a:endParaRPr>
          </a:p>
        </p:txBody>
      </p:sp>
      <p:sp>
        <p:nvSpPr>
          <p:cNvPr id="24" name="Oval 2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A361E92-C227-0B9D-1C54-6CCA4D7582C9}"/>
              </a:ext>
            </a:extLst>
          </p:cNvPr>
          <p:cNvPicPr>
            <a:picLocks noChangeAspect="1"/>
          </p:cNvPicPr>
          <p:nvPr/>
        </p:nvPicPr>
        <p:blipFill rotWithShape="1">
          <a:blip r:embed="rId2"/>
          <a:srcRect t="18394" b="5593"/>
          <a:stretch/>
        </p:blipFill>
        <p:spPr>
          <a:xfrm>
            <a:off x="6920559" y="2385073"/>
            <a:ext cx="3737164" cy="2102140"/>
          </a:xfrm>
          <a:prstGeom prst="rect">
            <a:avLst/>
          </a:prstGeom>
        </p:spPr>
      </p:pic>
    </p:spTree>
    <p:extLst>
      <p:ext uri="{BB962C8B-B14F-4D97-AF65-F5344CB8AC3E}">
        <p14:creationId xmlns:p14="http://schemas.microsoft.com/office/powerpoint/2010/main" val="2471407174"/>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BC63CF-3B20-A94B-1EC5-62426FB29E5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Text Import Wizard through an example</a:t>
            </a:r>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A78F6-E03F-F2EA-5F6A-F80D8EEDBDD6}"/>
              </a:ext>
            </a:extLst>
          </p:cNvPr>
          <p:cNvSpPr>
            <a:spLocks/>
          </p:cNvSpPr>
          <p:nvPr/>
        </p:nvSpPr>
        <p:spPr>
          <a:xfrm>
            <a:off x="238802" y="2574856"/>
            <a:ext cx="4965621" cy="3275312"/>
          </a:xfrm>
          <a:prstGeom prst="rect">
            <a:avLst/>
          </a:prstGeom>
        </p:spPr>
        <p:txBody>
          <a:bodyPr vert="horz" lIns="91440" tIns="45720" rIns="91440" bIns="45720" numCol="1" rtlCol="0" anchor="ctr">
            <a:normAutofit fontScale="92500" lnSpcReduction="20000"/>
          </a:bodyPr>
          <a:lstStyle/>
          <a:p>
            <a:pPr>
              <a:lnSpc>
                <a:spcPct val="90000"/>
              </a:lnSpc>
              <a:spcAft>
                <a:spcPts val="600"/>
              </a:spcAft>
            </a:pPr>
            <a:r>
              <a:rPr lang="en-US" sz="2400" b="1" dirty="0">
                <a:solidFill>
                  <a:srgbClr val="002060"/>
                </a:solidFill>
              </a:rPr>
              <a:t>In this step :-</a:t>
            </a:r>
          </a:p>
          <a:p>
            <a:pPr>
              <a:spcBef>
                <a:spcPts val="1000"/>
              </a:spcBef>
              <a:spcAft>
                <a:spcPts val="600"/>
              </a:spcAft>
            </a:pPr>
            <a:r>
              <a:rPr lang="en-US" sz="2400" dirty="0"/>
              <a:t>Provides a text file that records the number of hours worked by ten employees</a:t>
            </a:r>
          </a:p>
          <a:p>
            <a:pPr>
              <a:spcBef>
                <a:spcPts val="1000"/>
              </a:spcBef>
              <a:spcAft>
                <a:spcPts val="600"/>
              </a:spcAft>
            </a:pPr>
            <a:r>
              <a:rPr lang="en-US" sz="2400" dirty="0"/>
              <a:t>For three consecutive weeks. The file records each employee's start date and hours</a:t>
            </a:r>
          </a:p>
          <a:p>
            <a:pPr>
              <a:spcBef>
                <a:spcPts val="1000"/>
              </a:spcBef>
              <a:spcAft>
                <a:spcPts val="600"/>
              </a:spcAft>
            </a:pPr>
            <a:r>
              <a:rPr lang="en-US" sz="2400" dirty="0"/>
              <a:t>It worked for three weeks. This file is saved as a ".txt" file.</a:t>
            </a:r>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9455BC99-C359-208F-143D-5A26889C737F}"/>
              </a:ext>
            </a:extLst>
          </p:cNvPr>
          <p:cNvSpPr>
            <a:spLocks/>
          </p:cNvSpPr>
          <p:nvPr/>
        </p:nvSpPr>
        <p:spPr>
          <a:xfrm>
            <a:off x="245259" y="2640672"/>
            <a:ext cx="4530898" cy="3275312"/>
          </a:xfrm>
          <a:prstGeom prst="rect">
            <a:avLst/>
          </a:prstGeom>
        </p:spPr>
        <p:txBody>
          <a:bodyPr vert="horz" lIns="91440" tIns="45720" rIns="91440" bIns="45720" numCol="1" rtlCol="0" anchor="ctr">
            <a:normAutofit/>
          </a:bodyPr>
          <a:lstStyle/>
          <a:p>
            <a:pPr>
              <a:lnSpc>
                <a:spcPct val="90000"/>
              </a:lnSpc>
              <a:spcAft>
                <a:spcPts val="600"/>
              </a:spcAft>
            </a:pPr>
            <a:r>
              <a:rPr lang="en-US" sz="2400" b="1" dirty="0">
                <a:solidFill>
                  <a:srgbClr val="002060"/>
                </a:solidFill>
              </a:rPr>
              <a:t>Step 1 :-</a:t>
            </a:r>
          </a:p>
          <a:p>
            <a:pPr lvl="0">
              <a:lnSpc>
                <a:spcPct val="70000"/>
              </a:lnSpc>
              <a:spcBef>
                <a:spcPts val="1000"/>
              </a:spcBef>
              <a:spcAft>
                <a:spcPts val="600"/>
              </a:spcAft>
            </a:pPr>
            <a:r>
              <a:rPr lang="en-US" sz="2200" dirty="0">
                <a:solidFill>
                  <a:prstClr val="black"/>
                </a:solidFill>
              </a:rPr>
              <a:t>Of the Excel tools and functions that will help her achieve this, she should import this text</a:t>
            </a:r>
          </a:p>
          <a:p>
            <a:pPr lvl="0">
              <a:lnSpc>
                <a:spcPct val="70000"/>
              </a:lnSpc>
              <a:spcBef>
                <a:spcPts val="1000"/>
              </a:spcBef>
              <a:spcAft>
                <a:spcPts val="600"/>
              </a:spcAft>
            </a:pPr>
            <a:r>
              <a:rPr lang="en-US" sz="2200" dirty="0">
                <a:solidFill>
                  <a:prstClr val="black"/>
                </a:solidFill>
              </a:rPr>
              <a:t>File in Excel. After ensuring that the above data is saved as a text file, we open Excel and</a:t>
            </a:r>
          </a:p>
          <a:p>
            <a:pPr lvl="0">
              <a:lnSpc>
                <a:spcPct val="70000"/>
              </a:lnSpc>
              <a:spcBef>
                <a:spcPts val="1000"/>
              </a:spcBef>
              <a:spcAft>
                <a:spcPts val="600"/>
              </a:spcAft>
            </a:pPr>
            <a:r>
              <a:rPr lang="en-US" sz="2200" dirty="0">
                <a:solidFill>
                  <a:prstClr val="black"/>
                </a:solidFill>
              </a:rPr>
              <a:t>Choose File &gt; Open from the menu; Then select the text file above. Import text</a:t>
            </a:r>
          </a:p>
        </p:txBody>
      </p:sp>
      <p:sp>
        <p:nvSpPr>
          <p:cNvPr id="19" name="Content Placeholder 2">
            <a:extLst>
              <a:ext uri="{FF2B5EF4-FFF2-40B4-BE49-F238E27FC236}">
                <a16:creationId xmlns:a16="http://schemas.microsoft.com/office/drawing/2014/main" id="{C85333C4-25F6-1FF9-420C-DCE5F5B47C71}"/>
              </a:ext>
            </a:extLst>
          </p:cNvPr>
          <p:cNvSpPr>
            <a:spLocks/>
          </p:cNvSpPr>
          <p:nvPr/>
        </p:nvSpPr>
        <p:spPr>
          <a:xfrm>
            <a:off x="290125" y="2361959"/>
            <a:ext cx="4530898" cy="3275312"/>
          </a:xfrm>
          <a:prstGeom prst="rect">
            <a:avLst/>
          </a:prstGeom>
        </p:spPr>
        <p:txBody>
          <a:bodyPr vert="horz" lIns="91440" tIns="45720" rIns="91440" bIns="45720" numCol="1" rtlCol="0" anchor="ctr">
            <a:normAutofit/>
          </a:bodyPr>
          <a:lstStyle/>
          <a:p>
            <a:pPr>
              <a:lnSpc>
                <a:spcPct val="90000"/>
              </a:lnSpc>
              <a:spcAft>
                <a:spcPts val="600"/>
              </a:spcAft>
            </a:pPr>
            <a:r>
              <a:rPr lang="en-US" sz="2400" b="1" dirty="0">
                <a:solidFill>
                  <a:srgbClr val="002060"/>
                </a:solidFill>
              </a:rPr>
              <a:t>Step 2 :-</a:t>
            </a:r>
          </a:p>
          <a:p>
            <a:pPr lvl="0">
              <a:lnSpc>
                <a:spcPct val="70000"/>
              </a:lnSpc>
              <a:spcBef>
                <a:spcPts val="1000"/>
              </a:spcBef>
              <a:spcAft>
                <a:spcPts val="600"/>
              </a:spcAft>
            </a:pPr>
            <a:r>
              <a:rPr lang="en-US" sz="2200" dirty="0">
                <a:solidFill>
                  <a:prstClr val="black"/>
                </a:solidFill>
              </a:rPr>
              <a:t>In the wizard's first step, select the option; ensure tab separation for text data. In step two, choose "Tab" as delimiter. Preview columns; use "Other" with "/" for error preview."</a:t>
            </a:r>
          </a:p>
        </p:txBody>
      </p:sp>
      <p:sp>
        <p:nvSpPr>
          <p:cNvPr id="29" name="Content Placeholder 2">
            <a:extLst>
              <a:ext uri="{FF2B5EF4-FFF2-40B4-BE49-F238E27FC236}">
                <a16:creationId xmlns:a16="http://schemas.microsoft.com/office/drawing/2014/main" id="{911C91AA-D806-BD92-2AC1-FFAAC6B9BEAE}"/>
              </a:ext>
            </a:extLst>
          </p:cNvPr>
          <p:cNvSpPr>
            <a:spLocks/>
          </p:cNvSpPr>
          <p:nvPr/>
        </p:nvSpPr>
        <p:spPr>
          <a:xfrm>
            <a:off x="242815" y="3233232"/>
            <a:ext cx="4530898" cy="2302595"/>
          </a:xfrm>
          <a:prstGeom prst="rect">
            <a:avLst/>
          </a:prstGeom>
        </p:spPr>
        <p:txBody>
          <a:bodyPr vert="horz" lIns="91440" tIns="45720" rIns="91440" bIns="45720" numCol="1" rtlCol="0" anchor="ctr">
            <a:normAutofit/>
          </a:bodyPr>
          <a:lstStyle/>
          <a:p>
            <a:pPr>
              <a:lnSpc>
                <a:spcPct val="90000"/>
              </a:lnSpc>
              <a:spcAft>
                <a:spcPts val="600"/>
              </a:spcAft>
            </a:pPr>
            <a:r>
              <a:rPr lang="en-US" sz="2400" b="1" dirty="0">
                <a:solidFill>
                  <a:srgbClr val="002060"/>
                </a:solidFill>
              </a:rPr>
              <a:t>Step 3 :-</a:t>
            </a:r>
          </a:p>
          <a:p>
            <a:pPr>
              <a:lnSpc>
                <a:spcPct val="80000"/>
              </a:lnSpc>
              <a:spcBef>
                <a:spcPts val="1000"/>
              </a:spcBef>
              <a:spcAft>
                <a:spcPts val="1200"/>
              </a:spcAft>
            </a:pPr>
            <a:r>
              <a:rPr lang="en-US" sz="2200" dirty="0"/>
              <a:t>choose digital file format. For text, select 2nd, 4th, and 6th columns as dates. Choose "Date: MDY" format for these. Keep other columns in 'General' coordination.</a:t>
            </a:r>
          </a:p>
        </p:txBody>
      </p:sp>
      <p:sp>
        <p:nvSpPr>
          <p:cNvPr id="33" name="Content Placeholder 2">
            <a:extLst>
              <a:ext uri="{FF2B5EF4-FFF2-40B4-BE49-F238E27FC236}">
                <a16:creationId xmlns:a16="http://schemas.microsoft.com/office/drawing/2014/main" id="{3E6D7D09-6208-B34D-6E23-DD3980772AEF}"/>
              </a:ext>
            </a:extLst>
          </p:cNvPr>
          <p:cNvSpPr>
            <a:spLocks/>
          </p:cNvSpPr>
          <p:nvPr/>
        </p:nvSpPr>
        <p:spPr>
          <a:xfrm>
            <a:off x="295237" y="2555107"/>
            <a:ext cx="4889013" cy="3275312"/>
          </a:xfrm>
          <a:prstGeom prst="rect">
            <a:avLst/>
          </a:prstGeom>
        </p:spPr>
        <p:txBody>
          <a:bodyPr vert="horz" lIns="91440" tIns="45720" rIns="91440" bIns="45720" numCol="1" rtlCol="0" anchor="ctr">
            <a:normAutofit/>
          </a:bodyPr>
          <a:lstStyle/>
          <a:p>
            <a:pPr>
              <a:lnSpc>
                <a:spcPct val="90000"/>
              </a:lnSpc>
              <a:spcAft>
                <a:spcPts val="600"/>
              </a:spcAft>
            </a:pPr>
            <a:r>
              <a:rPr lang="en-US" sz="2400" b="1" dirty="0">
                <a:solidFill>
                  <a:srgbClr val="002060"/>
                </a:solidFill>
              </a:rPr>
              <a:t>Step 4 :-</a:t>
            </a:r>
          </a:p>
          <a:p>
            <a:pPr>
              <a:lnSpc>
                <a:spcPct val="80000"/>
              </a:lnSpc>
              <a:spcBef>
                <a:spcPts val="1000"/>
              </a:spcBef>
              <a:spcAft>
                <a:spcPts val="1200"/>
              </a:spcAft>
            </a:pPr>
            <a:r>
              <a:rPr lang="en-US" sz="2200" dirty="0"/>
              <a:t>We're now done with the Text Import Wizard; The text data should now be imported into...</a:t>
            </a:r>
          </a:p>
          <a:p>
            <a:pPr>
              <a:lnSpc>
                <a:spcPct val="80000"/>
              </a:lnSpc>
              <a:spcBef>
                <a:spcPts val="1000"/>
              </a:spcBef>
              <a:spcAft>
                <a:spcPts val="1200"/>
              </a:spcAft>
            </a:pPr>
            <a:r>
              <a:rPr lang="en-US" sz="2200" dirty="0"/>
              <a:t>Excel columns, as shown</a:t>
            </a:r>
          </a:p>
        </p:txBody>
      </p:sp>
      <p:sp>
        <p:nvSpPr>
          <p:cNvPr id="35" name="Content Placeholder 2">
            <a:extLst>
              <a:ext uri="{FF2B5EF4-FFF2-40B4-BE49-F238E27FC236}">
                <a16:creationId xmlns:a16="http://schemas.microsoft.com/office/drawing/2014/main" id="{A469F7EA-8A6A-D25C-B1A2-7D3431EFAD88}"/>
              </a:ext>
            </a:extLst>
          </p:cNvPr>
          <p:cNvSpPr>
            <a:spLocks/>
          </p:cNvSpPr>
          <p:nvPr/>
        </p:nvSpPr>
        <p:spPr>
          <a:xfrm>
            <a:off x="226479" y="2865558"/>
            <a:ext cx="4530898" cy="3275312"/>
          </a:xfrm>
          <a:prstGeom prst="rect">
            <a:avLst/>
          </a:prstGeom>
        </p:spPr>
        <p:txBody>
          <a:bodyPr vert="horz" lIns="91440" tIns="45720" rIns="91440" bIns="45720" numCol="1" rtlCol="0" anchor="ctr">
            <a:normAutofit fontScale="92500" lnSpcReduction="10000"/>
          </a:bodyPr>
          <a:lstStyle/>
          <a:p>
            <a:pPr>
              <a:lnSpc>
                <a:spcPct val="90000"/>
              </a:lnSpc>
              <a:spcAft>
                <a:spcPts val="600"/>
              </a:spcAft>
            </a:pPr>
            <a:r>
              <a:rPr lang="en-US" sz="2400" b="1" dirty="0">
                <a:solidFill>
                  <a:srgbClr val="002060"/>
                </a:solidFill>
              </a:rPr>
              <a:t>Step 5 :-</a:t>
            </a:r>
          </a:p>
          <a:p>
            <a:pPr>
              <a:lnSpc>
                <a:spcPct val="90000"/>
              </a:lnSpc>
              <a:spcBef>
                <a:spcPts val="1000"/>
              </a:spcBef>
              <a:spcAft>
                <a:spcPts val="1200"/>
              </a:spcAft>
            </a:pPr>
            <a:r>
              <a:rPr lang="en-US" sz="2200" dirty="0"/>
              <a:t>The employer can now use the Excel AVERAGE function to calculate averages</a:t>
            </a:r>
          </a:p>
          <a:p>
            <a:pPr>
              <a:lnSpc>
                <a:spcPct val="90000"/>
              </a:lnSpc>
              <a:spcBef>
                <a:spcPts val="1000"/>
              </a:spcBef>
              <a:spcAft>
                <a:spcPts val="1200"/>
              </a:spcAft>
            </a:pPr>
            <a:r>
              <a:rPr lang="en-US" sz="2200" dirty="0"/>
              <a:t>She was searching for (per employee and per date). It can also organize its data by</a:t>
            </a:r>
          </a:p>
          <a:p>
            <a:pPr>
              <a:lnSpc>
                <a:spcPct val="90000"/>
              </a:lnSpc>
              <a:spcBef>
                <a:spcPts val="1000"/>
              </a:spcBef>
              <a:spcAft>
                <a:spcPts val="1200"/>
              </a:spcAft>
            </a:pPr>
            <a:r>
              <a:rPr lang="en-US" sz="2200" dirty="0"/>
              <a:t>Add column headings and other formatting</a:t>
            </a:r>
          </a:p>
        </p:txBody>
      </p:sp>
      <p:pic>
        <p:nvPicPr>
          <p:cNvPr id="12" name="Picture 11" descr="Green to blue gradient">
            <a:extLst>
              <a:ext uri="{FF2B5EF4-FFF2-40B4-BE49-F238E27FC236}">
                <a16:creationId xmlns:a16="http://schemas.microsoft.com/office/drawing/2014/main" id="{B1BA158A-F54B-A041-9077-30844D93D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571" y="2776148"/>
            <a:ext cx="5062213" cy="3074020"/>
          </a:xfrm>
          <a:prstGeom prst="rect">
            <a:avLst/>
          </a:prstGeom>
        </p:spPr>
      </p:pic>
      <p:pic>
        <p:nvPicPr>
          <p:cNvPr id="10" name="Picture 9">
            <a:extLst>
              <a:ext uri="{FF2B5EF4-FFF2-40B4-BE49-F238E27FC236}">
                <a16:creationId xmlns:a16="http://schemas.microsoft.com/office/drawing/2014/main" id="{0DBC1DDC-6392-F5B5-05AE-C64BE5D4A029}"/>
              </a:ext>
            </a:extLst>
          </p:cNvPr>
          <p:cNvPicPr>
            <a:picLocks noChangeAspect="1"/>
          </p:cNvPicPr>
          <p:nvPr/>
        </p:nvPicPr>
        <p:blipFill rotWithShape="1">
          <a:blip r:embed="rId4"/>
          <a:srcRect r="33120" b="10290"/>
          <a:stretch/>
        </p:blipFill>
        <p:spPr>
          <a:xfrm>
            <a:off x="5883942" y="2760558"/>
            <a:ext cx="4706801" cy="3022427"/>
          </a:xfrm>
          <a:prstGeom prst="rect">
            <a:avLst/>
          </a:prstGeom>
        </p:spPr>
      </p:pic>
      <p:pic>
        <p:nvPicPr>
          <p:cNvPr id="14" name="Picture 13">
            <a:extLst>
              <a:ext uri="{FF2B5EF4-FFF2-40B4-BE49-F238E27FC236}">
                <a16:creationId xmlns:a16="http://schemas.microsoft.com/office/drawing/2014/main" id="{E1395919-8316-4BD7-8D98-9C3BA9B6F58D}"/>
              </a:ext>
            </a:extLst>
          </p:cNvPr>
          <p:cNvPicPr>
            <a:picLocks noChangeAspect="1"/>
          </p:cNvPicPr>
          <p:nvPr/>
        </p:nvPicPr>
        <p:blipFill>
          <a:blip r:embed="rId5"/>
          <a:stretch>
            <a:fillRect/>
          </a:stretch>
        </p:blipFill>
        <p:spPr>
          <a:xfrm>
            <a:off x="5841987" y="2724555"/>
            <a:ext cx="4748756" cy="3074020"/>
          </a:xfrm>
          <a:prstGeom prst="rect">
            <a:avLst/>
          </a:prstGeom>
        </p:spPr>
      </p:pic>
      <p:pic>
        <p:nvPicPr>
          <p:cNvPr id="16" name="Picture 15">
            <a:extLst>
              <a:ext uri="{FF2B5EF4-FFF2-40B4-BE49-F238E27FC236}">
                <a16:creationId xmlns:a16="http://schemas.microsoft.com/office/drawing/2014/main" id="{73685CA7-96AE-337A-4A65-FFBD891F0815}"/>
              </a:ext>
            </a:extLst>
          </p:cNvPr>
          <p:cNvPicPr>
            <a:picLocks noChangeAspect="1"/>
          </p:cNvPicPr>
          <p:nvPr/>
        </p:nvPicPr>
        <p:blipFill>
          <a:blip r:embed="rId6"/>
          <a:stretch>
            <a:fillRect/>
          </a:stretch>
        </p:blipFill>
        <p:spPr>
          <a:xfrm>
            <a:off x="5892379" y="2760557"/>
            <a:ext cx="4748756" cy="3049157"/>
          </a:xfrm>
          <a:prstGeom prst="rect">
            <a:avLst/>
          </a:prstGeom>
        </p:spPr>
      </p:pic>
      <p:pic>
        <p:nvPicPr>
          <p:cNvPr id="25" name="Picture 24">
            <a:extLst>
              <a:ext uri="{FF2B5EF4-FFF2-40B4-BE49-F238E27FC236}">
                <a16:creationId xmlns:a16="http://schemas.microsoft.com/office/drawing/2014/main" id="{E64B785A-14BC-26FF-7C26-F3616492EB5C}"/>
              </a:ext>
            </a:extLst>
          </p:cNvPr>
          <p:cNvPicPr>
            <a:picLocks noChangeAspect="1"/>
          </p:cNvPicPr>
          <p:nvPr/>
        </p:nvPicPr>
        <p:blipFill>
          <a:blip r:embed="rId7"/>
          <a:stretch>
            <a:fillRect/>
          </a:stretch>
        </p:blipFill>
        <p:spPr>
          <a:xfrm>
            <a:off x="5902722" y="2732854"/>
            <a:ext cx="4706801" cy="3049156"/>
          </a:xfrm>
          <a:prstGeom prst="rect">
            <a:avLst/>
          </a:prstGeom>
        </p:spPr>
      </p:pic>
      <p:pic>
        <p:nvPicPr>
          <p:cNvPr id="28" name="Picture 27">
            <a:extLst>
              <a:ext uri="{FF2B5EF4-FFF2-40B4-BE49-F238E27FC236}">
                <a16:creationId xmlns:a16="http://schemas.microsoft.com/office/drawing/2014/main" id="{BF8DB1DC-8159-AB3A-000C-E0403CD2DBBC}"/>
              </a:ext>
            </a:extLst>
          </p:cNvPr>
          <p:cNvPicPr>
            <a:picLocks noChangeAspect="1"/>
          </p:cNvPicPr>
          <p:nvPr/>
        </p:nvPicPr>
        <p:blipFill>
          <a:blip r:embed="rId8"/>
          <a:stretch>
            <a:fillRect/>
          </a:stretch>
        </p:blipFill>
        <p:spPr>
          <a:xfrm>
            <a:off x="5883942" y="2774167"/>
            <a:ext cx="4702757" cy="3147938"/>
          </a:xfrm>
          <a:prstGeom prst="rect">
            <a:avLst/>
          </a:prstGeom>
        </p:spPr>
      </p:pic>
      <p:pic>
        <p:nvPicPr>
          <p:cNvPr id="36" name="Picture 35">
            <a:extLst>
              <a:ext uri="{FF2B5EF4-FFF2-40B4-BE49-F238E27FC236}">
                <a16:creationId xmlns:a16="http://schemas.microsoft.com/office/drawing/2014/main" id="{8CFC1429-0A63-6C72-EE86-55645060EB45}"/>
              </a:ext>
            </a:extLst>
          </p:cNvPr>
          <p:cNvPicPr>
            <a:picLocks noChangeAspect="1"/>
          </p:cNvPicPr>
          <p:nvPr/>
        </p:nvPicPr>
        <p:blipFill>
          <a:blip r:embed="rId9"/>
          <a:stretch>
            <a:fillRect/>
          </a:stretch>
        </p:blipFill>
        <p:spPr>
          <a:xfrm>
            <a:off x="5847151" y="2713416"/>
            <a:ext cx="4776337" cy="3076893"/>
          </a:xfrm>
          <a:prstGeom prst="rect">
            <a:avLst/>
          </a:prstGeom>
        </p:spPr>
      </p:pic>
      <p:pic>
        <p:nvPicPr>
          <p:cNvPr id="8" name="Graphic 7" descr="Tablet with solid fill">
            <a:extLst>
              <a:ext uri="{FF2B5EF4-FFF2-40B4-BE49-F238E27FC236}">
                <a16:creationId xmlns:a16="http://schemas.microsoft.com/office/drawing/2014/main" id="{3CF4D4F3-ACC2-37DC-9D61-DAEC2A7775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0424" y="981409"/>
            <a:ext cx="6583680" cy="6583680"/>
          </a:xfrm>
          <a:prstGeom prst="rect">
            <a:avLst/>
          </a:prstGeom>
        </p:spPr>
      </p:pic>
    </p:spTree>
    <p:extLst>
      <p:ext uri="{BB962C8B-B14F-4D97-AF65-F5344CB8AC3E}">
        <p14:creationId xmlns:p14="http://schemas.microsoft.com/office/powerpoint/2010/main" val="1033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par>
                                <p:cTn id="9" presetID="10"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0-#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0-#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0-#ppt_w/2"/>
                                          </p:val>
                                        </p:tav>
                                        <p:tav tm="100000">
                                          <p:val>
                                            <p:strVal val="#ppt_x"/>
                                          </p:val>
                                        </p:tav>
                                      </p:tavLst>
                                    </p:anim>
                                    <p:anim calcmode="lin" valueType="num">
                                      <p:cBhvr additive="base">
                                        <p:cTn id="53" dur="500" fill="hold"/>
                                        <p:tgtEl>
                                          <p:spTgt spid="35"/>
                                        </p:tgtEl>
                                        <p:attrNameLst>
                                          <p:attrName>ppt_y</p:attrName>
                                        </p:attrNameLst>
                                      </p:cBhvr>
                                      <p:tavLst>
                                        <p:tav tm="0">
                                          <p:val>
                                            <p:strVal val="#ppt_y"/>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P spid="29" grpId="0"/>
      <p:bldP spid="33"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1FCDC-7B94-58D6-493D-9F600CE8F2AA}"/>
              </a:ext>
            </a:extLst>
          </p:cNvPr>
          <p:cNvSpPr>
            <a:spLocks noGrp="1"/>
          </p:cNvSpPr>
          <p:nvPr>
            <p:ph type="title"/>
          </p:nvPr>
        </p:nvSpPr>
        <p:spPr>
          <a:xfrm>
            <a:off x="804672" y="802955"/>
            <a:ext cx="4977976" cy="1454051"/>
          </a:xfrm>
        </p:spPr>
        <p:txBody>
          <a:bodyPr>
            <a:normAutofit/>
          </a:bodyPr>
          <a:lstStyle/>
          <a:p>
            <a:r>
              <a:rPr lang="en-US" sz="4000" dirty="0">
                <a:solidFill>
                  <a:schemeClr val="tx2"/>
                </a:solidFill>
              </a:rPr>
              <a:t>Web Addresses</a:t>
            </a:r>
          </a:p>
        </p:txBody>
      </p:sp>
      <p:sp>
        <p:nvSpPr>
          <p:cNvPr id="4" name="Content Placeholder 2">
            <a:extLst>
              <a:ext uri="{FF2B5EF4-FFF2-40B4-BE49-F238E27FC236}">
                <a16:creationId xmlns:a16="http://schemas.microsoft.com/office/drawing/2014/main" id="{58EFB503-8669-4178-8C9D-1A4291E9377C}"/>
              </a:ext>
            </a:extLst>
          </p:cNvPr>
          <p:cNvSpPr>
            <a:spLocks noGrp="1"/>
          </p:cNvSpPr>
          <p:nvPr>
            <p:ph idx="1"/>
          </p:nvPr>
        </p:nvSpPr>
        <p:spPr>
          <a:xfrm>
            <a:off x="804672" y="1947554"/>
            <a:ext cx="5565224" cy="4113418"/>
          </a:xfrm>
          <a:prstGeom prst="rect">
            <a:avLst/>
          </a:prstGeom>
        </p:spPr>
        <p:txBody>
          <a:bodyPr vert="horz" lIns="91440" tIns="45720" rIns="91440" bIns="45720" numCol="1" rtlCol="0" anchor="ctr">
            <a:normAutofit/>
          </a:bodyPr>
          <a:lstStyle/>
          <a:p>
            <a:pPr marL="0" indent="0">
              <a:spcBef>
                <a:spcPts val="1200"/>
              </a:spcBef>
              <a:spcAft>
                <a:spcPts val="1200"/>
              </a:spcAft>
              <a:buNone/>
            </a:pPr>
            <a:r>
              <a:rPr lang="en-US" sz="1800" dirty="0">
                <a:solidFill>
                  <a:schemeClr val="tx2"/>
                </a:solidFill>
              </a:rPr>
              <a:t>"To import data from a webpage, go to Data &gt; Import External Data &gt; New Web Query. Enter the web address in the dialog box. Preview the site, selecting specific data sections marked by arrows. Click Import. Excel will prompt for a destination cell. Data will be imported and separated into columns. Excel usually guesses the separation well. Rearrange data in the spreadsheet as needed."</a:t>
            </a: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Database">
            <a:extLst>
              <a:ext uri="{FF2B5EF4-FFF2-40B4-BE49-F238E27FC236}">
                <a16:creationId xmlns:a16="http://schemas.microsoft.com/office/drawing/2014/main" id="{D2455A9F-AE02-D581-A578-722E0CB6F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95655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15C133C3-BA3F-B281-9B66-A76F355F08ED}"/>
              </a:ext>
            </a:extLst>
          </p:cNvPr>
          <p:cNvSpPr>
            <a:spLocks noGrp="1" noChangeArrowheads="1"/>
          </p:cNvSpPr>
          <p:nvPr>
            <p:ph type="title"/>
          </p:nvPr>
        </p:nvSpPr>
        <p:spPr bwMode="auto">
          <a:xfrm>
            <a:off x="589560" y="856180"/>
            <a:ext cx="4560584" cy="11280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spcAft>
                <a:spcPct val="0"/>
              </a:spcAft>
              <a:buClrTx/>
              <a:buSzTx/>
              <a:tabLst/>
            </a:pPr>
            <a:r>
              <a:rPr kumimoji="0" lang="en-US" altLang="en-US" sz="3700" b="0" i="0" u="none" strike="noStrike" cap="none" normalizeH="0" baseline="0" dirty="0">
                <a:ln>
                  <a:noFill/>
                </a:ln>
                <a:effectLst/>
              </a:rPr>
              <a:t>Example on the web Addresses </a:t>
            </a:r>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38C82E-EFC9-DDC7-801E-C8B9655D4DF2}"/>
              </a:ext>
            </a:extLst>
          </p:cNvPr>
          <p:cNvSpPr>
            <a:spLocks/>
          </p:cNvSpPr>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Let's consider an example. The following web address contains current stock prices and Information about MSFT stock</a:t>
            </a:r>
          </a:p>
          <a:p>
            <a:pPr indent="-228600">
              <a:lnSpc>
                <a:spcPct val="90000"/>
              </a:lnSpc>
              <a:spcAft>
                <a:spcPts val="600"/>
              </a:spcAft>
              <a:buFont typeface="Arial" panose="020B0604020202020204" pitchFamily="34" charset="0"/>
              <a:buChar char="•"/>
            </a:pPr>
            <a:endParaRPr lang="en-US" sz="2000" dirty="0"/>
          </a:p>
          <a:p>
            <a:pPr marL="0" indent="-228600">
              <a:lnSpc>
                <a:spcPct val="90000"/>
              </a:lnSpc>
              <a:spcAft>
                <a:spcPts val="600"/>
              </a:spcAft>
              <a:buFont typeface="Arial" panose="020B0604020202020204" pitchFamily="34" charset="0"/>
              <a:buChar char="•"/>
            </a:pPr>
            <a:endParaRPr lang="en-US" sz="2000" dirty="0"/>
          </a:p>
        </p:txBody>
      </p:sp>
      <p:sp>
        <p:nvSpPr>
          <p:cNvPr id="28" name="Rectangle 2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87AF06-B1ED-C1C0-ED15-AA9CFE31B4B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8189" r="-2" b="-2"/>
          <a:stretch/>
        </p:blipFill>
        <p:spPr>
          <a:xfrm>
            <a:off x="5718404" y="509570"/>
            <a:ext cx="5882877" cy="5702756"/>
          </a:xfrm>
          <a:prstGeom prst="rect">
            <a:avLst/>
          </a:prstGeom>
        </p:spPr>
      </p:pic>
      <p:pic>
        <p:nvPicPr>
          <p:cNvPr id="34" name="Picture 33">
            <a:extLst>
              <a:ext uri="{FF2B5EF4-FFF2-40B4-BE49-F238E27FC236}">
                <a16:creationId xmlns:a16="http://schemas.microsoft.com/office/drawing/2014/main" id="{A9AE3E54-CB78-29E5-9575-740CB5A1354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644891" y="476228"/>
            <a:ext cx="6029901" cy="5834577"/>
          </a:xfrm>
          <a:prstGeom prst="rect">
            <a:avLst/>
          </a:prstGeom>
        </p:spPr>
      </p:pic>
      <p:sp>
        <p:nvSpPr>
          <p:cNvPr id="35" name="Content Placeholder 2">
            <a:extLst>
              <a:ext uri="{FF2B5EF4-FFF2-40B4-BE49-F238E27FC236}">
                <a16:creationId xmlns:a16="http://schemas.microsoft.com/office/drawing/2014/main" id="{5A477A64-2887-BAD9-B27C-75026D218EFB}"/>
              </a:ext>
            </a:extLst>
          </p:cNvPr>
          <p:cNvSpPr>
            <a:spLocks noGrp="1"/>
          </p:cNvSpPr>
          <p:nvPr>
            <p:ph idx="1"/>
          </p:nvPr>
        </p:nvSpPr>
        <p:spPr>
          <a:xfrm>
            <a:off x="221366" y="2088267"/>
            <a:ext cx="4938486" cy="4351338"/>
          </a:xfrm>
          <a:prstGeom prst="rect">
            <a:avLst/>
          </a:prstGeom>
        </p:spPr>
        <p:txBody>
          <a:bodyPr vert="horz" lIns="91440" tIns="45720" rIns="91440" bIns="45720" rtlCol="0" anchor="ctr">
            <a:normAutofit/>
          </a:bodyPr>
          <a:lstStyle/>
          <a:p>
            <a:r>
              <a:rPr lang="en-US" sz="2400" dirty="0"/>
              <a:t>"To maintain a worksheet for stock portfolio analysis, copy the webpage's URL. Select Data &gt; Import External Data &gt; New Web Query. Paste the URL in the Title window of the dialog box."</a:t>
            </a:r>
          </a:p>
          <a:p>
            <a:pPr indent="-228600">
              <a:lnSpc>
                <a:spcPct val="90000"/>
              </a:lnSpc>
              <a:spcAft>
                <a:spcPts val="600"/>
              </a:spcAft>
              <a:buFont typeface="Arial" panose="020B0604020202020204" pitchFamily="34" charset="0"/>
              <a:buChar char="•"/>
            </a:pPr>
            <a:endParaRPr lang="en-US" sz="2000" dirty="0"/>
          </a:p>
          <a:p>
            <a:pPr marL="0" indent="-228600">
              <a:lnSpc>
                <a:spcPct val="90000"/>
              </a:lnSpc>
              <a:spcAft>
                <a:spcPts val="600"/>
              </a:spcAft>
              <a:buFont typeface="Arial" panose="020B0604020202020204" pitchFamily="34" charset="0"/>
              <a:buChar char="•"/>
            </a:pPr>
            <a:endParaRPr lang="en-US" sz="2000" dirty="0"/>
          </a:p>
        </p:txBody>
      </p:sp>
      <p:pic>
        <p:nvPicPr>
          <p:cNvPr id="36" name="Picture 35">
            <a:extLst>
              <a:ext uri="{FF2B5EF4-FFF2-40B4-BE49-F238E27FC236}">
                <a16:creationId xmlns:a16="http://schemas.microsoft.com/office/drawing/2014/main" id="{1AF79B1D-8CA1-7600-16D5-09EE8F60E889}"/>
              </a:ext>
            </a:extLst>
          </p:cNvPr>
          <p:cNvPicPr>
            <a:picLocks noChangeAspect="1"/>
          </p:cNvPicPr>
          <p:nvPr/>
        </p:nvPicPr>
        <p:blipFill>
          <a:blip r:embed="rId7"/>
          <a:stretch>
            <a:fillRect/>
          </a:stretch>
        </p:blipFill>
        <p:spPr>
          <a:xfrm>
            <a:off x="5665426" y="438602"/>
            <a:ext cx="5950193" cy="5834577"/>
          </a:xfrm>
          <a:prstGeom prst="rect">
            <a:avLst/>
          </a:prstGeom>
        </p:spPr>
      </p:pic>
      <p:sp>
        <p:nvSpPr>
          <p:cNvPr id="37" name="Content Placeholder 2">
            <a:extLst>
              <a:ext uri="{FF2B5EF4-FFF2-40B4-BE49-F238E27FC236}">
                <a16:creationId xmlns:a16="http://schemas.microsoft.com/office/drawing/2014/main" id="{D9D5A0D7-67D7-9B08-20D1-1C2F27DC309F}"/>
              </a:ext>
            </a:extLst>
          </p:cNvPr>
          <p:cNvSpPr txBox="1">
            <a:spLocks/>
          </p:cNvSpPr>
          <p:nvPr/>
        </p:nvSpPr>
        <p:spPr>
          <a:xfrm>
            <a:off x="230117" y="1729975"/>
            <a:ext cx="4938486"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the web page preview, Excel arrows define different data sections. Choose the arrow next to Last Traded for the stock data. Clicking it selects the data. Then click Import. Select the worksheet destination to paste the data.</a:t>
            </a:r>
            <a:endParaRPr lang="en-US" sz="2000" dirty="0"/>
          </a:p>
        </p:txBody>
      </p:sp>
      <p:pic>
        <p:nvPicPr>
          <p:cNvPr id="38" name="Picture 37">
            <a:extLst>
              <a:ext uri="{FF2B5EF4-FFF2-40B4-BE49-F238E27FC236}">
                <a16:creationId xmlns:a16="http://schemas.microsoft.com/office/drawing/2014/main" id="{DC845B63-3C1E-3379-E7CE-9E94D491FDB9}"/>
              </a:ext>
            </a:extLst>
          </p:cNvPr>
          <p:cNvPicPr>
            <a:picLocks noChangeAspect="1"/>
          </p:cNvPicPr>
          <p:nvPr/>
        </p:nvPicPr>
        <p:blipFill>
          <a:blip r:embed="rId8"/>
          <a:stretch>
            <a:fillRect/>
          </a:stretch>
        </p:blipFill>
        <p:spPr>
          <a:xfrm>
            <a:off x="5759321" y="1562983"/>
            <a:ext cx="5915472" cy="3731398"/>
          </a:xfrm>
          <a:prstGeom prst="rect">
            <a:avLst/>
          </a:prstGeom>
        </p:spPr>
      </p:pic>
      <p:sp>
        <p:nvSpPr>
          <p:cNvPr id="39" name="Content Placeholder 2">
            <a:extLst>
              <a:ext uri="{FF2B5EF4-FFF2-40B4-BE49-F238E27FC236}">
                <a16:creationId xmlns:a16="http://schemas.microsoft.com/office/drawing/2014/main" id="{5F89B790-4ADA-71B1-46A3-3368B387B673}"/>
              </a:ext>
            </a:extLst>
          </p:cNvPr>
          <p:cNvSpPr txBox="1">
            <a:spLocks/>
          </p:cNvSpPr>
          <p:nvPr/>
        </p:nvSpPr>
        <p:spPr>
          <a:xfrm>
            <a:off x="158139" y="1650482"/>
            <a:ext cx="4938486"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data has now been transferred to the worksheet, as shown in the figure. Axel has risen. It also formed the appropriate columns.</a:t>
            </a:r>
            <a:endParaRPr lang="en-US" sz="2000" dirty="0"/>
          </a:p>
        </p:txBody>
      </p:sp>
      <p:pic>
        <p:nvPicPr>
          <p:cNvPr id="40" name="Picture 39">
            <a:extLst>
              <a:ext uri="{FF2B5EF4-FFF2-40B4-BE49-F238E27FC236}">
                <a16:creationId xmlns:a16="http://schemas.microsoft.com/office/drawing/2014/main" id="{481B2E01-BA9D-CFE0-3470-298F935C262F}"/>
              </a:ext>
            </a:extLst>
          </p:cNvPr>
          <p:cNvPicPr>
            <a:picLocks noChangeAspect="1"/>
          </p:cNvPicPr>
          <p:nvPr/>
        </p:nvPicPr>
        <p:blipFill>
          <a:blip r:embed="rId9"/>
          <a:stretch>
            <a:fillRect/>
          </a:stretch>
        </p:blipFill>
        <p:spPr>
          <a:xfrm>
            <a:off x="5691488" y="2037625"/>
            <a:ext cx="5962771" cy="3604017"/>
          </a:xfrm>
          <a:prstGeom prst="rect">
            <a:avLst/>
          </a:prstGeom>
        </p:spPr>
      </p:pic>
      <p:sp>
        <p:nvSpPr>
          <p:cNvPr id="41" name="Content Placeholder 2">
            <a:extLst>
              <a:ext uri="{FF2B5EF4-FFF2-40B4-BE49-F238E27FC236}">
                <a16:creationId xmlns:a16="http://schemas.microsoft.com/office/drawing/2014/main" id="{DB58D18F-1308-A743-49E0-9F930C47C641}"/>
              </a:ext>
            </a:extLst>
          </p:cNvPr>
          <p:cNvSpPr txBox="1">
            <a:spLocks/>
          </p:cNvSpPr>
          <p:nvPr/>
        </p:nvSpPr>
        <p:spPr>
          <a:xfrm>
            <a:off x="427274" y="1970423"/>
            <a:ext cx="4938486"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Format data for analysis. Add a title to the table and a space for the query date/time. Record the 'Last Transaction' values ​​for future reference. To update, select the queried data range and go to Data &gt; Update Data from the menu. Web page changes will be reflected in the worksheet </a:t>
            </a:r>
          </a:p>
          <a:p>
            <a:endParaRPr lang="en-US" sz="2000" dirty="0"/>
          </a:p>
        </p:txBody>
      </p:sp>
      <p:sp>
        <p:nvSpPr>
          <p:cNvPr id="42" name="Content Placeholder 3">
            <a:extLst>
              <a:ext uri="{FF2B5EF4-FFF2-40B4-BE49-F238E27FC236}">
                <a16:creationId xmlns:a16="http://schemas.microsoft.com/office/drawing/2014/main" id="{993E86C1-7C12-812A-2E32-2A04ADB25A2B}"/>
              </a:ext>
            </a:extLst>
          </p:cNvPr>
          <p:cNvSpPr txBox="1">
            <a:spLocks/>
          </p:cNvSpPr>
          <p:nvPr/>
        </p:nvSpPr>
        <p:spPr>
          <a:xfrm>
            <a:off x="1905026" y="5517014"/>
            <a:ext cx="1764450" cy="4848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defTabSz="740664">
              <a:spcAft>
                <a:spcPts val="600"/>
              </a:spcAft>
              <a:buFont typeface="Arial" panose="020B0604020202020204" pitchFamily="34" charset="0"/>
              <a:buNone/>
            </a:pPr>
            <a:r>
              <a:rPr lang="en-US" sz="2000" dirty="0">
                <a:solidFill>
                  <a:schemeClr val="bg1"/>
                </a:solidFill>
                <a:hlinkClick r:id="rId10">
                  <a:extLst>
                    <a:ext uri="{A12FA001-AC4F-418D-AE19-62706E023703}">
                      <ahyp:hlinkClr xmlns:ahyp="http://schemas.microsoft.com/office/drawing/2018/hyperlinkcolor" val="tx"/>
                    </a:ext>
                  </a:extLst>
                </a:hlinkClick>
              </a:rPr>
              <a:t>Click here</a:t>
            </a:r>
            <a:endParaRPr lang="en-US" sz="2000" dirty="0">
              <a:solidFill>
                <a:schemeClr val="bg1"/>
              </a:solidFill>
            </a:endParaRPr>
          </a:p>
        </p:txBody>
      </p:sp>
    </p:spTree>
    <p:extLst>
      <p:ext uri="{BB962C8B-B14F-4D97-AF65-F5344CB8AC3E}">
        <p14:creationId xmlns:p14="http://schemas.microsoft.com/office/powerpoint/2010/main" val="3573796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anim calcmode="lin" valueType="num">
                                      <p:cBhvr additive="base">
                                        <p:cTn id="1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5">
                                            <p:txEl>
                                              <p:pRg st="0" end="0"/>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5">
                                            <p:txEl>
                                              <p:pRg st="0" end="0"/>
                                            </p:txEl>
                                          </p:spTgt>
                                        </p:tgtEl>
                                        <p:attrNameLst>
                                          <p:attrName>style.visibility</p:attrName>
                                        </p:attrNameLst>
                                      </p:cBhvr>
                                      <p:to>
                                        <p:strVal val="hidden"/>
                                      </p:to>
                                    </p:set>
                                  </p:subTnLst>
                                </p:cTn>
                              </p:par>
                              <p:par>
                                <p:cTn id="19" presetID="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1+#ppt_w/2"/>
                                          </p:val>
                                        </p:tav>
                                        <p:tav tm="100000">
                                          <p:val>
                                            <p:strVal val="#ppt_x"/>
                                          </p:val>
                                        </p:tav>
                                      </p:tavLst>
                                    </p:anim>
                                    <p:anim calcmode="lin" valueType="num">
                                      <p:cBhvr additive="base">
                                        <p:cTn id="22" dur="500" fill="hold"/>
                                        <p:tgtEl>
                                          <p:spTgt spid="3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0-#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7"/>
                                        </p:tgtEl>
                                        <p:attrNameLst>
                                          <p:attrName>style.visibility</p:attrName>
                                        </p:attrNameLst>
                                      </p:cBhvr>
                                      <p:to>
                                        <p:strVal val="hidden"/>
                                      </p:to>
                                    </p:set>
                                  </p:subTnLst>
                                </p:cTn>
                              </p:par>
                              <p:par>
                                <p:cTn id="29" presetID="2" presetClass="entr" presetSubtype="2"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1+#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0-#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9"/>
                                        </p:tgtEl>
                                        <p:attrNameLst>
                                          <p:attrName>style.visibility</p:attrName>
                                        </p:attrNameLst>
                                      </p:cBhvr>
                                      <p:to>
                                        <p:strVal val="hidden"/>
                                      </p:to>
                                    </p:set>
                                  </p:subTnLst>
                                </p:cTn>
                              </p:par>
                              <p:par>
                                <p:cTn id="39" presetID="2" presetClass="entr" presetSubtype="2"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1+#ppt_w/2"/>
                                          </p:val>
                                        </p:tav>
                                        <p:tav tm="100000">
                                          <p:val>
                                            <p:strVal val="#ppt_x"/>
                                          </p:val>
                                        </p:tav>
                                      </p:tavLst>
                                    </p:anim>
                                    <p:anim calcmode="lin" valueType="num">
                                      <p:cBhvr additive="base">
                                        <p:cTn id="42" dur="500" fill="hold"/>
                                        <p:tgtEl>
                                          <p:spTgt spid="3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0-#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1+#ppt_w/2"/>
                                          </p:val>
                                        </p:tav>
                                        <p:tav tm="100000">
                                          <p:val>
                                            <p:strVal val="#ppt_x"/>
                                          </p:val>
                                        </p:tav>
                                      </p:tavLst>
                                    </p:anim>
                                    <p:anim calcmode="lin" valueType="num">
                                      <p:cBhvr additive="base">
                                        <p:cTn id="5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build="p"/>
      <p:bldP spid="37" grpId="0"/>
      <p:bldP spid="39" grpId="0"/>
      <p:bldP spid="41" grpId="0"/>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27A19-D38F-C9B0-DEE4-B4EAACC7664A}"/>
              </a:ext>
            </a:extLst>
          </p:cNvPr>
          <p:cNvSpPr>
            <a:spLocks noGrp="1"/>
          </p:cNvSpPr>
          <p:nvPr>
            <p:ph type="title"/>
          </p:nvPr>
        </p:nvSpPr>
        <p:spPr>
          <a:xfrm>
            <a:off x="1043631" y="873940"/>
            <a:ext cx="5052369" cy="1035781"/>
          </a:xfrm>
        </p:spPr>
        <p:txBody>
          <a:bodyPr anchor="ctr">
            <a:normAutofit/>
          </a:bodyPr>
          <a:lstStyle/>
          <a:p>
            <a:r>
              <a:rPr lang="en-US" sz="4000" dirty="0"/>
              <a:t>Databases</a:t>
            </a:r>
          </a:p>
        </p:txBody>
      </p:sp>
      <p:sp>
        <p:nvSpPr>
          <p:cNvPr id="6" name="Content Placeholder 5">
            <a:extLst>
              <a:ext uri="{FF2B5EF4-FFF2-40B4-BE49-F238E27FC236}">
                <a16:creationId xmlns:a16="http://schemas.microsoft.com/office/drawing/2014/main" id="{86EF42B1-3609-10F2-A0A3-1516D4F3A900}"/>
              </a:ext>
            </a:extLst>
          </p:cNvPr>
          <p:cNvSpPr>
            <a:spLocks noGrp="1"/>
          </p:cNvSpPr>
          <p:nvPr>
            <p:ph idx="1"/>
          </p:nvPr>
        </p:nvSpPr>
        <p:spPr>
          <a:xfrm>
            <a:off x="1045029" y="2524721"/>
            <a:ext cx="4991629" cy="3677123"/>
          </a:xfrm>
        </p:spPr>
        <p:txBody>
          <a:bodyPr anchor="ctr">
            <a:normAutofit/>
          </a:bodyPr>
          <a:lstStyle/>
          <a:p>
            <a:pPr marL="0" indent="0">
              <a:buNone/>
            </a:pPr>
            <a:r>
              <a:rPr lang="en-US" sz="1800" dirty="0"/>
              <a:t>To import data from a database, choose Data &gt; Import External Data from the menu.</a:t>
            </a:r>
          </a:p>
          <a:p>
            <a:pPr marL="0" indent="0">
              <a:buNone/>
            </a:pPr>
            <a:r>
              <a:rPr lang="en-US" sz="1800" dirty="0"/>
              <a:t>From here you can browse to find the database file you want to work with. These the files don't have to be other Excel files; It can be any data access or ActiveX object</a:t>
            </a:r>
          </a:p>
          <a:p>
            <a:pPr marL="0" indent="0">
              <a:buNone/>
            </a:pPr>
            <a:r>
              <a:rPr lang="en-US" sz="1800" dirty="0"/>
              <a:t>Data object. Understanding all of the options available to you at this point will include Databases.</a:t>
            </a:r>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atabase">
            <a:extLst>
              <a:ext uri="{FF2B5EF4-FFF2-40B4-BE49-F238E27FC236}">
                <a16:creationId xmlns:a16="http://schemas.microsoft.com/office/drawing/2014/main" id="{774B1CD0-8AF8-8F62-69A1-E222B70A81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0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DC0F2-D6A8-2240-1964-0B7D87B48959}"/>
              </a:ext>
            </a:extLst>
          </p:cNvPr>
          <p:cNvSpPr>
            <a:spLocks noGrp="1"/>
          </p:cNvSpPr>
          <p:nvPr>
            <p:ph type="title"/>
          </p:nvPr>
        </p:nvSpPr>
        <p:spPr>
          <a:xfrm>
            <a:off x="1043631" y="873940"/>
            <a:ext cx="5052369" cy="1035781"/>
          </a:xfrm>
        </p:spPr>
        <p:txBody>
          <a:bodyPr anchor="ctr">
            <a:normAutofit/>
          </a:bodyPr>
          <a:lstStyle/>
          <a:p>
            <a:r>
              <a:rPr lang="en-US" sz="3300" dirty="0"/>
              <a:t>Illustration with an example for this section</a:t>
            </a:r>
          </a:p>
        </p:txBody>
      </p:sp>
      <p:sp>
        <p:nvSpPr>
          <p:cNvPr id="3" name="Content Placeholder 2">
            <a:extLst>
              <a:ext uri="{FF2B5EF4-FFF2-40B4-BE49-F238E27FC236}">
                <a16:creationId xmlns:a16="http://schemas.microsoft.com/office/drawing/2014/main" id="{A036A33B-C4D0-2D68-158B-E2052CEFCD8F}"/>
              </a:ext>
            </a:extLst>
          </p:cNvPr>
          <p:cNvSpPr>
            <a:spLocks noGrp="1"/>
          </p:cNvSpPr>
          <p:nvPr>
            <p:ph idx="1"/>
          </p:nvPr>
        </p:nvSpPr>
        <p:spPr>
          <a:xfrm>
            <a:off x="1045029" y="2524721"/>
            <a:ext cx="4991629" cy="3677123"/>
          </a:xfrm>
        </p:spPr>
        <p:txBody>
          <a:bodyPr anchor="ctr">
            <a:normAutofit/>
          </a:bodyPr>
          <a:lstStyle/>
          <a:p>
            <a:pPr marL="0" indent="0">
              <a:buNone/>
            </a:pPr>
            <a:r>
              <a:rPr lang="en-US" sz="1800" dirty="0"/>
              <a:t>To illustrate the concepts in this section, we will use a previously created database in Microsoft Access. This database is titled Books and has a short record of several books. The fields are: ISN, Title, Author, and Copyright Year. To work with this data in</a:t>
            </a:r>
            <a:r>
              <a:rPr lang="ar-EG" sz="1800" dirty="0"/>
              <a:t> </a:t>
            </a:r>
            <a:r>
              <a:rPr lang="en-US" sz="1800" dirty="0"/>
              <a:t>Chapter 10: Working with Large Data Excel, we prepare a new worksheet. First, we choose Data &gt; Import External Data from the menu</a:t>
            </a:r>
          </a:p>
        </p:txBody>
      </p:sp>
      <p:sp>
        <p:nvSpPr>
          <p:cNvPr id="24" name="Rectangle 2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EB0A0C-AEAF-4EAA-8A2E-E1341DAD60FB}"/>
              </a:ext>
            </a:extLst>
          </p:cNvPr>
          <p:cNvPicPr>
            <a:picLocks noChangeAspect="1"/>
          </p:cNvPicPr>
          <p:nvPr/>
        </p:nvPicPr>
        <p:blipFill>
          <a:blip r:embed="rId2"/>
          <a:stretch>
            <a:fillRect/>
          </a:stretch>
        </p:blipFill>
        <p:spPr>
          <a:xfrm>
            <a:off x="6901849" y="1434611"/>
            <a:ext cx="4245122" cy="3404956"/>
          </a:xfrm>
          <a:prstGeom prst="rect">
            <a:avLst/>
          </a:prstGeom>
        </p:spPr>
      </p:pic>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B9937D2-B6BF-6F7C-3865-0D927C3951C3}"/>
              </a:ext>
            </a:extLst>
          </p:cNvPr>
          <p:cNvSpPr txBox="1">
            <a:spLocks/>
          </p:cNvSpPr>
          <p:nvPr/>
        </p:nvSpPr>
        <p:spPr>
          <a:xfrm>
            <a:off x="6948714" y="1825625"/>
            <a:ext cx="58528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C1EEB686-D31A-EB61-68CF-5CFC222D77B1}"/>
              </a:ext>
            </a:extLst>
          </p:cNvPr>
          <p:cNvPicPr>
            <a:picLocks noChangeAspect="1"/>
          </p:cNvPicPr>
          <p:nvPr/>
        </p:nvPicPr>
        <p:blipFill>
          <a:blip r:embed="rId3"/>
          <a:stretch>
            <a:fillRect/>
          </a:stretch>
        </p:blipFill>
        <p:spPr>
          <a:xfrm>
            <a:off x="6775641" y="1469462"/>
            <a:ext cx="4637503" cy="3239782"/>
          </a:xfrm>
          <a:prstGeom prst="rect">
            <a:avLst/>
          </a:prstGeom>
        </p:spPr>
      </p:pic>
      <p:sp>
        <p:nvSpPr>
          <p:cNvPr id="12" name="Content Placeholder 2">
            <a:extLst>
              <a:ext uri="{FF2B5EF4-FFF2-40B4-BE49-F238E27FC236}">
                <a16:creationId xmlns:a16="http://schemas.microsoft.com/office/drawing/2014/main" id="{D2FE74AA-303E-BC5B-DE70-E57D2EC24983}"/>
              </a:ext>
            </a:extLst>
          </p:cNvPr>
          <p:cNvSpPr txBox="1">
            <a:spLocks/>
          </p:cNvSpPr>
          <p:nvPr/>
        </p:nvSpPr>
        <p:spPr>
          <a:xfrm>
            <a:off x="996930" y="3157382"/>
            <a:ext cx="4958966" cy="3917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Locate the imported data, such as cell B4, and confirm. The data will be copied to the worksheet, as shown in Figure The External Data toolbar appears, displaying the Edit Query and Data Range properties. Edit Query adjusts the sections of the imported database, like filtering. Data range properties improve data display. Use the refresh icon to synchronize with the original database, reflecting changes in Excel.</a:t>
            </a:r>
          </a:p>
        </p:txBody>
      </p:sp>
      <p:pic>
        <p:nvPicPr>
          <p:cNvPr id="13" name="Picture 12">
            <a:extLst>
              <a:ext uri="{FF2B5EF4-FFF2-40B4-BE49-F238E27FC236}">
                <a16:creationId xmlns:a16="http://schemas.microsoft.com/office/drawing/2014/main" id="{541DAB76-A9E8-3FF8-0B7D-35456AA9A076}"/>
              </a:ext>
            </a:extLst>
          </p:cNvPr>
          <p:cNvPicPr>
            <a:picLocks noChangeAspect="1"/>
          </p:cNvPicPr>
          <p:nvPr/>
        </p:nvPicPr>
        <p:blipFill>
          <a:blip r:embed="rId4"/>
          <a:stretch>
            <a:fillRect/>
          </a:stretch>
        </p:blipFill>
        <p:spPr>
          <a:xfrm>
            <a:off x="6716298" y="1361959"/>
            <a:ext cx="4637502" cy="3477608"/>
          </a:xfrm>
          <a:prstGeom prst="rect">
            <a:avLst/>
          </a:prstGeom>
        </p:spPr>
      </p:pic>
      <p:sp>
        <p:nvSpPr>
          <p:cNvPr id="14" name="Content Placeholder 2">
            <a:extLst>
              <a:ext uri="{FF2B5EF4-FFF2-40B4-BE49-F238E27FC236}">
                <a16:creationId xmlns:a16="http://schemas.microsoft.com/office/drawing/2014/main" id="{9F1BF75E-466C-497A-BD0C-6F546460FD7F}"/>
              </a:ext>
            </a:extLst>
          </p:cNvPr>
          <p:cNvSpPr txBox="1">
            <a:spLocks/>
          </p:cNvSpPr>
          <p:nvPr/>
        </p:nvSpPr>
        <p:spPr>
          <a:xfrm>
            <a:off x="1026602" y="3182955"/>
            <a:ext cx="4958966" cy="3917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 more detailed way to run a query on this database using help from Excel is to run the</a:t>
            </a:r>
            <a:br>
              <a:rPr lang="en-US" sz="2000" dirty="0"/>
            </a:br>
            <a:r>
              <a:rPr lang="en-US" sz="2000" dirty="0"/>
              <a:t>query before we import the data. To do this, from Excel, choose Data &gt; Import External</a:t>
            </a:r>
            <a:br>
              <a:rPr lang="en-US" sz="2000" dirty="0"/>
            </a:br>
            <a:r>
              <a:rPr lang="en-US" sz="2000" dirty="0"/>
              <a:t>Data &gt; New Database Query. You will then see the window in Figure 10.14, which</a:t>
            </a:r>
            <a:br>
              <a:rPr lang="en-US" sz="2000" dirty="0"/>
            </a:br>
            <a:r>
              <a:rPr lang="en-US" sz="2000" dirty="0"/>
              <a:t>configures the data source for the query. Since we are using a database in Microsoft</a:t>
            </a:r>
            <a:br>
              <a:rPr lang="en-US" sz="2000" dirty="0"/>
            </a:br>
            <a:r>
              <a:rPr lang="en-US" sz="2000" dirty="0"/>
              <a:t>Access, the only change we need to make here is to select MS Access Database from</a:t>
            </a:r>
            <a:br>
              <a:rPr lang="en-US" sz="2000" dirty="0"/>
            </a:br>
            <a:r>
              <a:rPr lang="en-US" sz="2000" dirty="0"/>
              <a:t>the list of Databases; then we press OK. </a:t>
            </a:r>
            <a:br>
              <a:rPr lang="en-US" sz="2000" dirty="0"/>
            </a:br>
            <a:endParaRPr lang="en-US" sz="2000" dirty="0"/>
          </a:p>
        </p:txBody>
      </p:sp>
      <p:pic>
        <p:nvPicPr>
          <p:cNvPr id="16" name="Picture 15">
            <a:extLst>
              <a:ext uri="{FF2B5EF4-FFF2-40B4-BE49-F238E27FC236}">
                <a16:creationId xmlns:a16="http://schemas.microsoft.com/office/drawing/2014/main" id="{1B723DC1-D450-8779-5C86-46C0143E01E5}"/>
              </a:ext>
            </a:extLst>
          </p:cNvPr>
          <p:cNvPicPr>
            <a:picLocks noChangeAspect="1"/>
          </p:cNvPicPr>
          <p:nvPr/>
        </p:nvPicPr>
        <p:blipFill>
          <a:blip r:embed="rId5"/>
          <a:stretch>
            <a:fillRect/>
          </a:stretch>
        </p:blipFill>
        <p:spPr>
          <a:xfrm>
            <a:off x="6665209" y="1361959"/>
            <a:ext cx="4767274" cy="3550260"/>
          </a:xfrm>
          <a:prstGeom prst="rect">
            <a:avLst/>
          </a:prstGeom>
        </p:spPr>
      </p:pic>
      <p:sp>
        <p:nvSpPr>
          <p:cNvPr id="21" name="Content Placeholder 2">
            <a:extLst>
              <a:ext uri="{FF2B5EF4-FFF2-40B4-BE49-F238E27FC236}">
                <a16:creationId xmlns:a16="http://schemas.microsoft.com/office/drawing/2014/main" id="{96FD4259-39BB-3A8F-D395-786EE2886D4A}"/>
              </a:ext>
            </a:extLst>
          </p:cNvPr>
          <p:cNvSpPr txBox="1">
            <a:spLocks/>
          </p:cNvSpPr>
          <p:nvPr/>
        </p:nvSpPr>
        <p:spPr>
          <a:xfrm>
            <a:off x="1036271" y="2762973"/>
            <a:ext cx="4958966" cy="2061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next window will provide a list of files that match this data source type. In the list, we should find the file, books.mdb; We select it and click OK. now,</a:t>
            </a:r>
          </a:p>
          <a:p>
            <a:pPr marL="0" indent="0">
              <a:buFont typeface="Arial" panose="020B0604020202020204" pitchFamily="34" charset="0"/>
              <a:buNone/>
            </a:pPr>
            <a:r>
              <a:rPr lang="en-US" sz="2000" dirty="0"/>
              <a:t>We start defining our query.</a:t>
            </a:r>
            <a:br>
              <a:rPr lang="en-US" sz="2000" dirty="0"/>
            </a:br>
            <a:endParaRPr lang="en-US" sz="2000" dirty="0"/>
          </a:p>
        </p:txBody>
      </p:sp>
      <p:pic>
        <p:nvPicPr>
          <p:cNvPr id="23" name="Picture 22">
            <a:extLst>
              <a:ext uri="{FF2B5EF4-FFF2-40B4-BE49-F238E27FC236}">
                <a16:creationId xmlns:a16="http://schemas.microsoft.com/office/drawing/2014/main" id="{502FB1B9-030F-5436-C139-B55941B3885F}"/>
              </a:ext>
            </a:extLst>
          </p:cNvPr>
          <p:cNvPicPr>
            <a:picLocks noChangeAspect="1"/>
          </p:cNvPicPr>
          <p:nvPr/>
        </p:nvPicPr>
        <p:blipFill>
          <a:blip r:embed="rId6"/>
          <a:stretch>
            <a:fillRect/>
          </a:stretch>
        </p:blipFill>
        <p:spPr>
          <a:xfrm>
            <a:off x="6604870" y="1371945"/>
            <a:ext cx="4887951" cy="3550260"/>
          </a:xfrm>
          <a:prstGeom prst="rect">
            <a:avLst/>
          </a:prstGeom>
        </p:spPr>
      </p:pic>
      <p:sp>
        <p:nvSpPr>
          <p:cNvPr id="25" name="Content Placeholder 2">
            <a:extLst>
              <a:ext uri="{FF2B5EF4-FFF2-40B4-BE49-F238E27FC236}">
                <a16:creationId xmlns:a16="http://schemas.microsoft.com/office/drawing/2014/main" id="{76DAD4AD-7F33-6AC0-232D-2A117136E77B}"/>
              </a:ext>
            </a:extLst>
          </p:cNvPr>
          <p:cNvSpPr txBox="1">
            <a:spLocks/>
          </p:cNvSpPr>
          <p:nvPr/>
        </p:nvSpPr>
        <p:spPr>
          <a:xfrm>
            <a:off x="1137034" y="2753259"/>
            <a:ext cx="4958966" cy="3183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first step in defining our query is to select the columns of data we want</a:t>
            </a:r>
          </a:p>
          <a:p>
            <a:pPr marL="0" indent="0">
              <a:buFont typeface="Arial" panose="020B0604020202020204" pitchFamily="34" charset="0"/>
              <a:buNone/>
            </a:pPr>
            <a:r>
              <a:rPr lang="en-US" sz="2000" dirty="0"/>
              <a:t>They appear in our final table. We click the + sign next to the table name, </a:t>
            </a:r>
            <a:r>
              <a:rPr lang="en-US" sz="2000" dirty="0" err="1"/>
              <a:t>tblbooks</a:t>
            </a:r>
            <a:r>
              <a:rPr lang="en-US" sz="2000" dirty="0"/>
              <a:t>, to see a</a:t>
            </a:r>
          </a:p>
          <a:p>
            <a:pPr marL="0" indent="0">
              <a:buFont typeface="Arial" panose="020B0604020202020204" pitchFamily="34" charset="0"/>
              <a:buNone/>
            </a:pPr>
            <a:r>
              <a:rPr lang="en-US" sz="2000" dirty="0"/>
              <a:t>List of all column headings. We choose the title, author and copyright</a:t>
            </a:r>
          </a:p>
          <a:p>
            <a:pPr marL="0" indent="0">
              <a:buFont typeface="Arial" panose="020B0604020202020204" pitchFamily="34" charset="0"/>
              <a:buNone/>
            </a:pPr>
            <a:r>
              <a:rPr lang="en-US" sz="2000" dirty="0"/>
              <a:t>Columns of the year. We click Next to get to the next step</a:t>
            </a:r>
          </a:p>
        </p:txBody>
      </p:sp>
      <p:pic>
        <p:nvPicPr>
          <p:cNvPr id="27" name="Picture 26">
            <a:extLst>
              <a:ext uri="{FF2B5EF4-FFF2-40B4-BE49-F238E27FC236}">
                <a16:creationId xmlns:a16="http://schemas.microsoft.com/office/drawing/2014/main" id="{20384DC2-1CEC-5DA1-552A-8B5193797C9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6664212" y="1616041"/>
            <a:ext cx="4753393" cy="3239782"/>
          </a:xfrm>
          <a:prstGeom prst="rect">
            <a:avLst/>
          </a:prstGeom>
        </p:spPr>
      </p:pic>
      <p:sp>
        <p:nvSpPr>
          <p:cNvPr id="28" name="Content Placeholder 2">
            <a:extLst>
              <a:ext uri="{FF2B5EF4-FFF2-40B4-BE49-F238E27FC236}">
                <a16:creationId xmlns:a16="http://schemas.microsoft.com/office/drawing/2014/main" id="{28CF48DF-8837-F7DA-C9E1-D8BA33709100}"/>
              </a:ext>
            </a:extLst>
          </p:cNvPr>
          <p:cNvSpPr txBox="1">
            <a:spLocks/>
          </p:cNvSpPr>
          <p:nvPr/>
        </p:nvSpPr>
        <p:spPr>
          <a:xfrm>
            <a:off x="1289434" y="2905659"/>
            <a:ext cx="4958966" cy="31830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a:t>Now, we decide how we want to filter this data. This is the definition of the query. First, we select the column title or field we want to filter our data by.</a:t>
            </a:r>
          </a:p>
          <a:p>
            <a:pPr marL="0" indent="0">
              <a:lnSpc>
                <a:spcPct val="100000"/>
              </a:lnSpc>
              <a:buFont typeface="Arial" panose="020B0604020202020204" pitchFamily="34" charset="0"/>
              <a:buNone/>
            </a:pPr>
            <a:r>
              <a:rPr lang="en-US" sz="2000"/>
              <a:t>Then we choose the equality type and value from this field. In this case, we decide</a:t>
            </a:r>
          </a:p>
          <a:p>
            <a:pPr marL="0" indent="0">
              <a:lnSpc>
                <a:spcPct val="100000"/>
              </a:lnSpc>
              <a:buFont typeface="Arial" panose="020B0604020202020204" pitchFamily="34" charset="0"/>
              <a:buNone/>
            </a:pPr>
            <a:r>
              <a:rPr lang="en-US" sz="2000"/>
              <a:t>Filter the data by selecting all entries whose copyright year equals 2000 and then clicking</a:t>
            </a:r>
          </a:p>
          <a:p>
            <a:pPr marL="0" indent="0">
              <a:lnSpc>
                <a:spcPct val="100000"/>
              </a:lnSpc>
              <a:buFont typeface="Arial" panose="020B0604020202020204" pitchFamily="34" charset="0"/>
              <a:buNone/>
            </a:pPr>
            <a:r>
              <a:rPr lang="en-US" sz="2000"/>
              <a:t>the next. Note that we can have multiple filters between each available field.</a:t>
            </a:r>
            <a:endParaRPr lang="en-US" sz="2000" dirty="0"/>
          </a:p>
        </p:txBody>
      </p:sp>
      <p:pic>
        <p:nvPicPr>
          <p:cNvPr id="29" name="Picture 28">
            <a:extLst>
              <a:ext uri="{FF2B5EF4-FFF2-40B4-BE49-F238E27FC236}">
                <a16:creationId xmlns:a16="http://schemas.microsoft.com/office/drawing/2014/main" id="{B1331CE2-1CA3-A581-23C1-99FF5E65707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6662757" y="1696282"/>
            <a:ext cx="4830064" cy="2973346"/>
          </a:xfrm>
          <a:prstGeom prst="rect">
            <a:avLst/>
          </a:prstGeom>
        </p:spPr>
      </p:pic>
      <p:sp>
        <p:nvSpPr>
          <p:cNvPr id="30" name="Content Placeholder 2">
            <a:extLst>
              <a:ext uri="{FF2B5EF4-FFF2-40B4-BE49-F238E27FC236}">
                <a16:creationId xmlns:a16="http://schemas.microsoft.com/office/drawing/2014/main" id="{EC2BE58F-9A2E-4056-3F73-B0FF4BD68DF5}"/>
              </a:ext>
            </a:extLst>
          </p:cNvPr>
          <p:cNvSpPr txBox="1">
            <a:spLocks/>
          </p:cNvSpPr>
          <p:nvPr/>
        </p:nvSpPr>
        <p:spPr>
          <a:xfrm>
            <a:off x="1137034" y="2709716"/>
            <a:ext cx="4958966" cy="31830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a:t>Data filtering is how you specify the query. We can choose one or more</a:t>
            </a:r>
          </a:p>
          <a:p>
            <a:pPr marL="0" indent="0">
              <a:lnSpc>
                <a:spcPct val="100000"/>
              </a:lnSpc>
              <a:buFont typeface="Arial" panose="020B0604020202020204" pitchFamily="34" charset="0"/>
              <a:buNone/>
            </a:pPr>
            <a:r>
              <a:rPr lang="en-US" sz="2000"/>
              <a:t>Fields, Equality, and Value from the field(s) we want to filter the data by.</a:t>
            </a:r>
          </a:p>
          <a:p>
            <a:pPr marL="0" indent="0">
              <a:lnSpc>
                <a:spcPct val="100000"/>
              </a:lnSpc>
              <a:buFont typeface="Arial" panose="020B0604020202020204" pitchFamily="34" charset="0"/>
              <a:buNone/>
            </a:pPr>
            <a:r>
              <a:rPr lang="en-US" sz="2000"/>
              <a:t>Hence, it is necessary to choose how to sort the data in the final table</a:t>
            </a:r>
          </a:p>
          <a:p>
            <a:pPr marL="0" indent="0">
              <a:lnSpc>
                <a:spcPct val="100000"/>
              </a:lnSpc>
              <a:buFont typeface="Arial" panose="020B0604020202020204" pitchFamily="34" charset="0"/>
              <a:buNone/>
            </a:pPr>
            <a:r>
              <a:rPr lang="en-US" sz="2000"/>
              <a:t>We have decided to sort by author in ascending order. Again, note that we</a:t>
            </a:r>
          </a:p>
          <a:p>
            <a:pPr marL="0" indent="0">
              <a:lnSpc>
                <a:spcPct val="100000"/>
              </a:lnSpc>
              <a:buFont typeface="Arial" panose="020B0604020202020204" pitchFamily="34" charset="0"/>
              <a:buNone/>
            </a:pPr>
            <a:r>
              <a:rPr lang="en-US" sz="2000"/>
              <a:t>It can have multiple types; The section shows an example of multiple sorting.</a:t>
            </a:r>
            <a:endParaRPr lang="en-US" sz="2000" dirty="0"/>
          </a:p>
        </p:txBody>
      </p:sp>
      <p:pic>
        <p:nvPicPr>
          <p:cNvPr id="31" name="Picture 30">
            <a:extLst>
              <a:ext uri="{FF2B5EF4-FFF2-40B4-BE49-F238E27FC236}">
                <a16:creationId xmlns:a16="http://schemas.microsoft.com/office/drawing/2014/main" id="{34D7F38F-9CD9-C33F-5240-BF53F3C940FC}"/>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6696959" y="1418355"/>
            <a:ext cx="4535817" cy="3451388"/>
          </a:xfrm>
          <a:prstGeom prst="rect">
            <a:avLst/>
          </a:prstGeom>
        </p:spPr>
      </p:pic>
      <p:sp>
        <p:nvSpPr>
          <p:cNvPr id="32" name="Content Placeholder 2">
            <a:extLst>
              <a:ext uri="{FF2B5EF4-FFF2-40B4-BE49-F238E27FC236}">
                <a16:creationId xmlns:a16="http://schemas.microsoft.com/office/drawing/2014/main" id="{5605D591-C13D-FE2D-2827-38244CBD5532}"/>
              </a:ext>
            </a:extLst>
          </p:cNvPr>
          <p:cNvSpPr txBox="1">
            <a:spLocks/>
          </p:cNvSpPr>
          <p:nvPr/>
        </p:nvSpPr>
        <p:spPr>
          <a:xfrm>
            <a:off x="1087114" y="2482150"/>
            <a:ext cx="4958966" cy="31830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t>After clicking Next, we reach the final step in creating our query. This step requires</a:t>
            </a:r>
          </a:p>
          <a:p>
            <a:pPr marL="0" indent="0">
              <a:lnSpc>
                <a:spcPct val="100000"/>
              </a:lnSpc>
              <a:buFont typeface="Arial" panose="020B0604020202020204" pitchFamily="34" charset="0"/>
              <a:buNone/>
            </a:pPr>
            <a:r>
              <a:rPr lang="en-US" sz="2000" dirty="0"/>
              <a:t>We decide whether we want to put the data from this query into Excel and display it in it</a:t>
            </a:r>
          </a:p>
          <a:p>
            <a:pPr marL="0" indent="0">
              <a:lnSpc>
                <a:spcPct val="100000"/>
              </a:lnSpc>
              <a:buFont typeface="Arial" panose="020B0604020202020204" pitchFamily="34" charset="0"/>
              <a:buNone/>
            </a:pPr>
            <a:r>
              <a:rPr lang="en-US" sz="2000" dirty="0"/>
              <a:t>The original data source or create an OLAP cube. The first two options are the most</a:t>
            </a:r>
          </a:p>
          <a:p>
            <a:pPr marL="0" indent="0">
              <a:lnSpc>
                <a:spcPct val="100000"/>
              </a:lnSpc>
              <a:buFont typeface="Arial" panose="020B0604020202020204" pitchFamily="34" charset="0"/>
              <a:buNone/>
            </a:pPr>
            <a:r>
              <a:rPr lang="en-US" sz="2000" dirty="0"/>
              <a:t>Most used; We will display our data in Excel to display the final data</a:t>
            </a:r>
          </a:p>
          <a:p>
            <a:pPr marL="0" indent="0">
              <a:lnSpc>
                <a:spcPct val="100000"/>
              </a:lnSpc>
              <a:buFont typeface="Arial" panose="020B0604020202020204" pitchFamily="34" charset="0"/>
              <a:buNone/>
            </a:pPr>
            <a:r>
              <a:rPr lang="en-US" sz="2000" dirty="0"/>
              <a:t>table, we click Finish</a:t>
            </a:r>
          </a:p>
        </p:txBody>
      </p:sp>
      <p:pic>
        <p:nvPicPr>
          <p:cNvPr id="33" name="Picture 32">
            <a:extLst>
              <a:ext uri="{FF2B5EF4-FFF2-40B4-BE49-F238E27FC236}">
                <a16:creationId xmlns:a16="http://schemas.microsoft.com/office/drawing/2014/main" id="{47E75D2D-3D2F-4317-7E6B-C1095E943E9F}"/>
              </a:ext>
            </a:extLst>
          </p:cNvPr>
          <p:cNvPicPr>
            <a:picLocks noChangeAspect="1"/>
          </p:cNvPicPr>
          <p:nvPr/>
        </p:nvPicPr>
        <p:blipFill>
          <a:blip r:embed="rId13"/>
          <a:stretch>
            <a:fillRect/>
          </a:stretch>
        </p:blipFill>
        <p:spPr>
          <a:xfrm>
            <a:off x="6582547" y="1950043"/>
            <a:ext cx="4883726" cy="2469812"/>
          </a:xfrm>
          <a:prstGeom prst="rect">
            <a:avLst/>
          </a:prstGeom>
        </p:spPr>
      </p:pic>
      <p:sp>
        <p:nvSpPr>
          <p:cNvPr id="34" name="Content Placeholder 2">
            <a:extLst>
              <a:ext uri="{FF2B5EF4-FFF2-40B4-BE49-F238E27FC236}">
                <a16:creationId xmlns:a16="http://schemas.microsoft.com/office/drawing/2014/main" id="{137CE0E7-F821-20D6-4A97-1DD3A3E02FD2}"/>
              </a:ext>
            </a:extLst>
          </p:cNvPr>
          <p:cNvSpPr txBox="1">
            <a:spLocks/>
          </p:cNvSpPr>
          <p:nvPr/>
        </p:nvSpPr>
        <p:spPr>
          <a:xfrm>
            <a:off x="1137034" y="2709716"/>
            <a:ext cx="4958966" cy="1876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a:t>After we choose a place in our worksheet to place the table, the result of the query is:</a:t>
            </a:r>
          </a:p>
          <a:p>
            <a:pPr marL="0" indent="0">
              <a:lnSpc>
                <a:spcPct val="100000"/>
              </a:lnSpc>
              <a:buFont typeface="Arial" panose="020B0604020202020204" pitchFamily="34" charset="0"/>
              <a:buNone/>
            </a:pPr>
            <a:r>
              <a:rPr lang="en-US" sz="2000"/>
              <a:t>Transfer to Excel. We can format this data into a table and use it in our worksheet</a:t>
            </a:r>
            <a:endParaRPr lang="en-US" sz="2000" dirty="0"/>
          </a:p>
        </p:txBody>
      </p:sp>
    </p:spTree>
    <p:extLst>
      <p:ext uri="{BB962C8B-B14F-4D97-AF65-F5344CB8AC3E}">
        <p14:creationId xmlns:p14="http://schemas.microsoft.com/office/powerpoint/2010/main" val="4692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par>
                                <p:cTn id="29" presetID="2" presetClass="entr" presetSubtype="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par>
                                <p:cTn id="39" presetID="2" presetClass="entr" presetSubtype="2"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par>
                                <p:cTn id="49" presetID="2" presetClass="entr" presetSubtype="2"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1+#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0-#ppt_w/2"/>
                                          </p:val>
                                        </p:tav>
                                        <p:tav tm="100000">
                                          <p:val>
                                            <p:strVal val="#ppt_x"/>
                                          </p:val>
                                        </p:tav>
                                      </p:tavLst>
                                    </p:anim>
                                    <p:anim calcmode="lin" valueType="num">
                                      <p:cBhvr additive="base">
                                        <p:cTn id="58" dur="500" fill="hold"/>
                                        <p:tgtEl>
                                          <p:spTgt spid="2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par>
                                <p:cTn id="59" presetID="2" presetClass="entr" presetSubtype="2"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1+#ppt_w/2"/>
                                          </p:val>
                                        </p:tav>
                                        <p:tav tm="100000">
                                          <p:val>
                                            <p:strVal val="#ppt_x"/>
                                          </p:val>
                                        </p:tav>
                                      </p:tavLst>
                                    </p:anim>
                                    <p:anim calcmode="lin" valueType="num">
                                      <p:cBhvr additive="base">
                                        <p:cTn id="62" dur="500" fill="hold"/>
                                        <p:tgtEl>
                                          <p:spTgt spid="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0-#ppt_w/2"/>
                                          </p:val>
                                        </p:tav>
                                        <p:tav tm="100000">
                                          <p:val>
                                            <p:strVal val="#ppt_x"/>
                                          </p:val>
                                        </p:tav>
                                      </p:tavLst>
                                    </p:anim>
                                    <p:anim calcmode="lin" valueType="num">
                                      <p:cBhvr additive="base">
                                        <p:cTn id="68" dur="500" fill="hold"/>
                                        <p:tgtEl>
                                          <p:spTgt spid="3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0"/>
                                        </p:tgtEl>
                                        <p:attrNameLst>
                                          <p:attrName>style.visibility</p:attrName>
                                        </p:attrNameLst>
                                      </p:cBhvr>
                                      <p:to>
                                        <p:strVal val="hidden"/>
                                      </p:to>
                                    </p:set>
                                  </p:subTnLst>
                                </p:cTn>
                              </p:par>
                              <p:par>
                                <p:cTn id="69" presetID="2" presetClass="entr" presetSubtype="2"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1+#ppt_w/2"/>
                                          </p:val>
                                        </p:tav>
                                        <p:tav tm="100000">
                                          <p:val>
                                            <p:strVal val="#ppt_x"/>
                                          </p:val>
                                        </p:tav>
                                      </p:tavLst>
                                    </p:anim>
                                    <p:anim calcmode="lin" valueType="num">
                                      <p:cBhvr additive="base">
                                        <p:cTn id="72" dur="500" fill="hold"/>
                                        <p:tgtEl>
                                          <p:spTgt spid="2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0-#ppt_w/2"/>
                                          </p:val>
                                        </p:tav>
                                        <p:tav tm="100000">
                                          <p:val>
                                            <p:strVal val="#ppt_x"/>
                                          </p:val>
                                        </p:tav>
                                      </p:tavLst>
                                    </p:anim>
                                    <p:anim calcmode="lin" valueType="num">
                                      <p:cBhvr additive="base">
                                        <p:cTn id="78" dur="500" fill="hold"/>
                                        <p:tgtEl>
                                          <p:spTgt spid="3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2"/>
                                        </p:tgtEl>
                                        <p:attrNameLst>
                                          <p:attrName>style.visibility</p:attrName>
                                        </p:attrNameLst>
                                      </p:cBhvr>
                                      <p:to>
                                        <p:strVal val="hidden"/>
                                      </p:to>
                                    </p:set>
                                  </p:subTnLst>
                                </p:cTn>
                              </p:par>
                              <p:par>
                                <p:cTn id="79" presetID="2" presetClass="entr" presetSubtype="2"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1+#ppt_w/2"/>
                                          </p:val>
                                        </p:tav>
                                        <p:tav tm="100000">
                                          <p:val>
                                            <p:strVal val="#ppt_x"/>
                                          </p:val>
                                        </p:tav>
                                      </p:tavLst>
                                    </p:anim>
                                    <p:anim calcmode="lin" valueType="num">
                                      <p:cBhvr additive="base">
                                        <p:cTn id="82" dur="500" fill="hold"/>
                                        <p:tgtEl>
                                          <p:spTgt spid="3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0-#ppt_w/2"/>
                                          </p:val>
                                        </p:tav>
                                        <p:tav tm="100000">
                                          <p:val>
                                            <p:strVal val="#ppt_x"/>
                                          </p:val>
                                        </p:tav>
                                      </p:tavLst>
                                    </p:anim>
                                    <p:anim calcmode="lin" valueType="num">
                                      <p:cBhvr additive="base">
                                        <p:cTn id="88" dur="500" fill="hold"/>
                                        <p:tgtEl>
                                          <p:spTgt spid="34"/>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fill="hold"/>
                                        <p:tgtEl>
                                          <p:spTgt spid="33"/>
                                        </p:tgtEl>
                                        <p:attrNameLst>
                                          <p:attrName>ppt_x</p:attrName>
                                        </p:attrNameLst>
                                      </p:cBhvr>
                                      <p:tavLst>
                                        <p:tav tm="0">
                                          <p:val>
                                            <p:strVal val="1+#ppt_w/2"/>
                                          </p:val>
                                        </p:tav>
                                        <p:tav tm="100000">
                                          <p:val>
                                            <p:strVal val="#ppt_x"/>
                                          </p:val>
                                        </p:tav>
                                      </p:tavLst>
                                    </p:anim>
                                    <p:anim calcmode="lin" valueType="num">
                                      <p:cBhvr additive="base">
                                        <p:cTn id="9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4" grpId="0"/>
      <p:bldP spid="21" grpId="0"/>
      <p:bldP spid="25" grpId="0"/>
      <p:bldP spid="28" grpId="0"/>
      <p:bldP spid="30" grpId="0"/>
      <p:bldP spid="32"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7AE20-3E16-93E9-7D01-E11D9CE2275D}"/>
              </a:ext>
            </a:extLst>
          </p:cNvPr>
          <p:cNvSpPr>
            <a:spLocks noGrp="1"/>
          </p:cNvSpPr>
          <p:nvPr>
            <p:ph type="title"/>
          </p:nvPr>
        </p:nvSpPr>
        <p:spPr>
          <a:xfrm>
            <a:off x="7331384" y="679730"/>
            <a:ext cx="4171994" cy="5613005"/>
          </a:xfrm>
          <a:prstGeom prst="ellipse">
            <a:avLst/>
          </a:prstGeom>
        </p:spPr>
        <p:txBody>
          <a:bodyPr vert="horz" lIns="91440" tIns="45720" rIns="91440" bIns="45720" rtlCol="0" anchor="b">
            <a:normAutofit fontScale="90000"/>
          </a:bodyPr>
          <a:lstStyle/>
          <a:p>
            <a:r>
              <a:rPr lang="en-US" sz="2800" b="0" i="0" kern="1200" dirty="0">
                <a:solidFill>
                  <a:schemeClr val="tx1"/>
                </a:solidFill>
                <a:effectLst/>
                <a:latin typeface="+mj-lt"/>
                <a:ea typeface="+mj-ea"/>
                <a:cs typeface="+mj-cs"/>
              </a:rPr>
              <a:t>Databases constitute an important part of Excel applications. Involving VBA code in</a:t>
            </a:r>
            <a:br>
              <a:rPr lang="en-US" sz="2800" b="0" i="0" kern="1200" dirty="0">
                <a:solidFill>
                  <a:schemeClr val="tx1"/>
                </a:solidFill>
                <a:effectLst/>
                <a:latin typeface="+mj-lt"/>
                <a:ea typeface="+mj-ea"/>
                <a:cs typeface="+mj-cs"/>
              </a:rPr>
            </a:br>
            <a:r>
              <a:rPr lang="en-US" sz="2800" b="0" i="0" kern="1200" dirty="0">
                <a:solidFill>
                  <a:schemeClr val="tx1"/>
                </a:solidFill>
                <a:effectLst/>
                <a:latin typeface="+mj-lt"/>
                <a:ea typeface="+mj-ea"/>
                <a:cs typeface="+mj-cs"/>
              </a:rPr>
              <a:t>database applications extends your options in organizing your data.</a:t>
            </a:r>
            <a:r>
              <a:rPr lang="en-US" sz="2800" kern="1200" dirty="0">
                <a:solidFill>
                  <a:schemeClr val="tx1"/>
                </a:solidFill>
                <a:latin typeface="+mj-lt"/>
                <a:ea typeface="+mj-ea"/>
                <a:cs typeface="+mj-cs"/>
              </a:rPr>
              <a:t> </a:t>
            </a:r>
            <a:br>
              <a:rPr lang="en-US" sz="2000" kern="1200" dirty="0">
                <a:solidFill>
                  <a:schemeClr val="tx1"/>
                </a:solidFill>
                <a:latin typeface="+mj-lt"/>
                <a:ea typeface="+mj-ea"/>
                <a:cs typeface="+mj-cs"/>
              </a:rPr>
            </a:br>
            <a:endParaRPr lang="en-US" sz="2000" kern="1200" dirty="0">
              <a:solidFill>
                <a:schemeClr val="tx1"/>
              </a:solidFill>
              <a:latin typeface="+mj-lt"/>
              <a:ea typeface="+mj-ea"/>
              <a:cs typeface="+mj-cs"/>
            </a:endParaRPr>
          </a:p>
        </p:txBody>
      </p:sp>
      <p:grpSp>
        <p:nvGrpSpPr>
          <p:cNvPr id="33" name="Group 3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34" name="Straight Connector 3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white logo&#10;&#10;Description automatically generated">
            <a:extLst>
              <a:ext uri="{FF2B5EF4-FFF2-40B4-BE49-F238E27FC236}">
                <a16:creationId xmlns:a16="http://schemas.microsoft.com/office/drawing/2014/main" id="{D6CC4448-4C0F-2041-02EB-94C8BD25A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22" y="1534571"/>
            <a:ext cx="6143836" cy="3409828"/>
          </a:xfrm>
          <a:prstGeom prst="rect">
            <a:avLst/>
          </a:prstGeom>
        </p:spPr>
      </p:pic>
    </p:spTree>
    <p:extLst>
      <p:ext uri="{BB962C8B-B14F-4D97-AF65-F5344CB8AC3E}">
        <p14:creationId xmlns:p14="http://schemas.microsoft.com/office/powerpoint/2010/main" val="214758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F343-19FF-DCF9-CE5E-040DB94A06E3}"/>
              </a:ext>
            </a:extLst>
          </p:cNvPr>
          <p:cNvSpPr>
            <a:spLocks noGrp="1"/>
          </p:cNvSpPr>
          <p:nvPr>
            <p:ph type="title"/>
          </p:nvPr>
        </p:nvSpPr>
        <p:spPr/>
        <p:txBody>
          <a:bodyPr>
            <a:normAutofit fontScale="90000"/>
          </a:bodyPr>
          <a:lstStyle/>
          <a:p>
            <a:br>
              <a:rPr lang="en-US" b="1" dirty="0">
                <a:solidFill>
                  <a:srgbClr val="000000"/>
                </a:solidFill>
                <a:latin typeface="Georgia-Bold"/>
              </a:rPr>
            </a:br>
            <a:br>
              <a:rPr lang="en-US" b="1" dirty="0">
                <a:solidFill>
                  <a:srgbClr val="000000"/>
                </a:solidFill>
                <a:latin typeface="Georgia-Bold"/>
              </a:rPr>
            </a:br>
            <a:br>
              <a:rPr lang="en-US" b="1" dirty="0">
                <a:solidFill>
                  <a:srgbClr val="000000"/>
                </a:solidFill>
                <a:latin typeface="Georgia-Bold"/>
              </a:rPr>
            </a:br>
            <a:br>
              <a:rPr lang="en-US" b="1" dirty="0">
                <a:solidFill>
                  <a:srgbClr val="000000"/>
                </a:solidFill>
                <a:latin typeface="Georgia-Bold"/>
              </a:rPr>
            </a:br>
            <a:br>
              <a:rPr lang="en-US" b="1" dirty="0">
                <a:solidFill>
                  <a:srgbClr val="000000"/>
                </a:solidFill>
                <a:latin typeface="Georgia-Bold"/>
              </a:rPr>
            </a:br>
            <a:r>
              <a:rPr lang="en-US" sz="5300" dirty="0"/>
              <a:t>Exporting Data</a:t>
            </a:r>
            <a:br>
              <a:rPr lang="en-US" sz="4400" b="1" i="0" dirty="0">
                <a:solidFill>
                  <a:srgbClr val="000000"/>
                </a:solidFill>
                <a:effectLst/>
                <a:latin typeface="Georgia-Bold"/>
              </a:rPr>
            </a:br>
            <a:br>
              <a:rPr lang="en-US" sz="2200" dirty="0"/>
            </a:br>
            <a:r>
              <a:rPr lang="en-US" sz="2200" dirty="0"/>
              <a:t>Here are the steps to export data from an Excel worksheet </a:t>
            </a:r>
            <a:br>
              <a:rPr lang="en-US" sz="2200" dirty="0"/>
            </a:br>
            <a:r>
              <a:rPr lang="en-US" sz="2200" dirty="0"/>
              <a:t>to a Microsoft Access database using the Access Links Add-In:</a:t>
            </a:r>
            <a:br>
              <a:rPr lang="en-US" sz="2200" dirty="0"/>
            </a:br>
            <a:br>
              <a:rPr lang="en-US" sz="2200" dirty="0"/>
            </a:br>
            <a:br>
              <a:rPr lang="en-US" dirty="0"/>
            </a:br>
            <a:endParaRPr lang="en-US" dirty="0"/>
          </a:p>
        </p:txBody>
      </p:sp>
      <p:graphicFrame>
        <p:nvGraphicFramePr>
          <p:cNvPr id="8" name="Content Placeholder 2">
            <a:extLst>
              <a:ext uri="{FF2B5EF4-FFF2-40B4-BE49-F238E27FC236}">
                <a16:creationId xmlns:a16="http://schemas.microsoft.com/office/drawing/2014/main" id="{9351B302-D629-2CF7-A62A-EB35D4E5F0CF}"/>
              </a:ext>
            </a:extLst>
          </p:cNvPr>
          <p:cNvGraphicFramePr>
            <a:graphicFrameLocks noGrp="1"/>
          </p:cNvGraphicFramePr>
          <p:nvPr>
            <p:ph idx="1"/>
            <p:extLst>
              <p:ext uri="{D42A27DB-BD31-4B8C-83A1-F6EECF244321}">
                <p14:modId xmlns:p14="http://schemas.microsoft.com/office/powerpoint/2010/main" val="309577548"/>
              </p:ext>
            </p:extLst>
          </p:nvPr>
        </p:nvGraphicFramePr>
        <p:xfrm>
          <a:off x="479094" y="2802576"/>
          <a:ext cx="8168960" cy="3420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34B56EF-E876-CE8D-6530-151A168B5EA8}"/>
              </a:ext>
            </a:extLst>
          </p:cNvPr>
          <p:cNvPicPr>
            <a:picLocks noChangeAspect="1"/>
          </p:cNvPicPr>
          <p:nvPr/>
        </p:nvPicPr>
        <p:blipFill>
          <a:blip r:embed="rId7">
            <a:grayscl/>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8944986" y="1690688"/>
            <a:ext cx="2966753" cy="4659972"/>
          </a:xfrm>
          <a:prstGeom prst="rect">
            <a:avLst/>
          </a:prstGeom>
        </p:spPr>
      </p:pic>
    </p:spTree>
    <p:extLst>
      <p:ext uri="{BB962C8B-B14F-4D97-AF65-F5344CB8AC3E}">
        <p14:creationId xmlns:p14="http://schemas.microsoft.com/office/powerpoint/2010/main" val="358030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ABE9E-E555-F390-E2F6-774C1299FB50}"/>
              </a:ext>
            </a:extLst>
          </p:cNvPr>
          <p:cNvSpPr>
            <a:spLocks noGrp="1"/>
          </p:cNvSpPr>
          <p:nvPr>
            <p:ph type="title"/>
          </p:nvPr>
        </p:nvSpPr>
        <p:spPr>
          <a:xfrm>
            <a:off x="589560" y="856180"/>
            <a:ext cx="4560584" cy="1128068"/>
          </a:xfrm>
        </p:spPr>
        <p:txBody>
          <a:bodyPr anchor="ctr">
            <a:normAutofit/>
          </a:bodyPr>
          <a:lstStyle/>
          <a:p>
            <a:r>
              <a:rPr lang="en-US" sz="3700"/>
              <a:t>Creating Pivot Tables from External Data</a:t>
            </a:r>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6F5A40-D928-7423-8B4E-D64E9C36BECC}"/>
              </a:ext>
            </a:extLst>
          </p:cNvPr>
          <p:cNvSpPr>
            <a:spLocks noGrp="1"/>
          </p:cNvSpPr>
          <p:nvPr>
            <p:ph idx="1"/>
          </p:nvPr>
        </p:nvSpPr>
        <p:spPr>
          <a:xfrm>
            <a:off x="629562" y="2287991"/>
            <a:ext cx="4559425" cy="3979585"/>
          </a:xfrm>
        </p:spPr>
        <p:txBody>
          <a:bodyPr anchor="ctr">
            <a:normAutofit/>
          </a:bodyPr>
          <a:lstStyle/>
          <a:p>
            <a:r>
              <a:rPr lang="en-US" sz="2000" dirty="0"/>
              <a:t>You can use the data number</a:t>
            </a:r>
            <a:r>
              <a:rPr lang="ar-EG" sz="2000" dirty="0"/>
              <a:t> </a:t>
            </a:r>
            <a:r>
              <a:rPr lang="en-US" sz="2000" dirty="0"/>
              <a:t>not only in your spreadsheet, but also from an external data source. In the first step of pivot Table Wizard, we choose the type of data we want to use external data, select an external data source from the list of options.</a:t>
            </a:r>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ell phone and earphones on a table&#10;&#10;Description automatically generated">
            <a:extLst>
              <a:ext uri="{FF2B5EF4-FFF2-40B4-BE49-F238E27FC236}">
                <a16:creationId xmlns:a16="http://schemas.microsoft.com/office/drawing/2014/main" id="{5ECB1BCF-17B7-A579-50F8-BBD0C384B6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95803" y="1288630"/>
            <a:ext cx="4417620" cy="4216050"/>
          </a:xfrm>
          <a:prstGeom prst="rect">
            <a:avLst/>
          </a:prstGeom>
        </p:spPr>
      </p:pic>
      <p:pic>
        <p:nvPicPr>
          <p:cNvPr id="7" name="Picture 6">
            <a:extLst>
              <a:ext uri="{FF2B5EF4-FFF2-40B4-BE49-F238E27FC236}">
                <a16:creationId xmlns:a16="http://schemas.microsoft.com/office/drawing/2014/main" id="{D5238874-2536-C42A-D4A0-29B5E6E5E56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502594" y="1287994"/>
            <a:ext cx="4417620" cy="4281375"/>
          </a:xfrm>
          <a:prstGeom prst="rect">
            <a:avLst/>
          </a:prstGeom>
        </p:spPr>
      </p:pic>
      <p:pic>
        <p:nvPicPr>
          <p:cNvPr id="18" name="Picture 17">
            <a:extLst>
              <a:ext uri="{FF2B5EF4-FFF2-40B4-BE49-F238E27FC236}">
                <a16:creationId xmlns:a16="http://schemas.microsoft.com/office/drawing/2014/main" id="{597814ED-9AD6-0AC1-FB00-99CDF087DD58}"/>
              </a:ext>
            </a:extLst>
          </p:cNvPr>
          <p:cNvPicPr>
            <a:picLocks noChangeAspect="1"/>
          </p:cNvPicPr>
          <p:nvPr/>
        </p:nvPicPr>
        <p:blipFill>
          <a:blip r:embed="rId6"/>
          <a:stretch>
            <a:fillRect/>
          </a:stretch>
        </p:blipFill>
        <p:spPr>
          <a:xfrm>
            <a:off x="6489011" y="1297302"/>
            <a:ext cx="4437993" cy="4456369"/>
          </a:xfrm>
          <a:prstGeom prst="rect">
            <a:avLst/>
          </a:prstGeom>
        </p:spPr>
      </p:pic>
      <p:pic>
        <p:nvPicPr>
          <p:cNvPr id="30" name="Picture 29">
            <a:extLst>
              <a:ext uri="{FF2B5EF4-FFF2-40B4-BE49-F238E27FC236}">
                <a16:creationId xmlns:a16="http://schemas.microsoft.com/office/drawing/2014/main" id="{E5EC88A0-1756-E52B-C912-B7D93E8D3827}"/>
              </a:ext>
            </a:extLst>
          </p:cNvPr>
          <p:cNvPicPr>
            <a:picLocks noChangeAspect="1"/>
          </p:cNvPicPr>
          <p:nvPr/>
        </p:nvPicPr>
        <p:blipFill>
          <a:blip r:embed="rId7"/>
          <a:stretch>
            <a:fillRect/>
          </a:stretch>
        </p:blipFill>
        <p:spPr>
          <a:xfrm>
            <a:off x="6502593" y="1353320"/>
            <a:ext cx="4410830" cy="4363752"/>
          </a:xfrm>
          <a:prstGeom prst="rect">
            <a:avLst/>
          </a:prstGeom>
        </p:spPr>
      </p:pic>
      <p:pic>
        <p:nvPicPr>
          <p:cNvPr id="37" name="Picture 36">
            <a:extLst>
              <a:ext uri="{FF2B5EF4-FFF2-40B4-BE49-F238E27FC236}">
                <a16:creationId xmlns:a16="http://schemas.microsoft.com/office/drawing/2014/main" id="{AA6ACEFF-B4B2-F299-FF03-B9F88E5CC294}"/>
              </a:ext>
            </a:extLst>
          </p:cNvPr>
          <p:cNvPicPr>
            <a:picLocks noChangeAspect="1"/>
          </p:cNvPicPr>
          <p:nvPr/>
        </p:nvPicPr>
        <p:blipFill>
          <a:blip r:embed="rId8"/>
          <a:stretch>
            <a:fillRect/>
          </a:stretch>
        </p:blipFill>
        <p:spPr>
          <a:xfrm>
            <a:off x="6489009" y="1352684"/>
            <a:ext cx="4424413" cy="4216685"/>
          </a:xfrm>
          <a:prstGeom prst="rect">
            <a:avLst/>
          </a:prstGeom>
        </p:spPr>
      </p:pic>
      <p:pic>
        <p:nvPicPr>
          <p:cNvPr id="43" name="Picture 42">
            <a:extLst>
              <a:ext uri="{FF2B5EF4-FFF2-40B4-BE49-F238E27FC236}">
                <a16:creationId xmlns:a16="http://schemas.microsoft.com/office/drawing/2014/main" id="{986EA84F-2491-C621-4284-9C817E7F1180}"/>
              </a:ext>
            </a:extLst>
          </p:cNvPr>
          <p:cNvPicPr>
            <a:picLocks noChangeAspect="1"/>
          </p:cNvPicPr>
          <p:nvPr/>
        </p:nvPicPr>
        <p:blipFill>
          <a:blip r:embed="rId9"/>
          <a:stretch>
            <a:fillRect/>
          </a:stretch>
        </p:blipFill>
        <p:spPr>
          <a:xfrm>
            <a:off x="6544416" y="1326731"/>
            <a:ext cx="4369006" cy="4139848"/>
          </a:xfrm>
          <a:prstGeom prst="rect">
            <a:avLst/>
          </a:prstGeom>
        </p:spPr>
      </p:pic>
      <p:pic>
        <p:nvPicPr>
          <p:cNvPr id="47" name="Picture 46">
            <a:extLst>
              <a:ext uri="{FF2B5EF4-FFF2-40B4-BE49-F238E27FC236}">
                <a16:creationId xmlns:a16="http://schemas.microsoft.com/office/drawing/2014/main" id="{7DB19328-BD4F-6D8A-7BC8-17444279CB08}"/>
              </a:ext>
            </a:extLst>
          </p:cNvPr>
          <p:cNvPicPr>
            <a:picLocks noChangeAspect="1"/>
          </p:cNvPicPr>
          <p:nvPr/>
        </p:nvPicPr>
        <p:blipFill>
          <a:blip r:embed="rId10"/>
          <a:stretch>
            <a:fillRect/>
          </a:stretch>
        </p:blipFill>
        <p:spPr>
          <a:xfrm>
            <a:off x="6544415" y="1352049"/>
            <a:ext cx="4369006" cy="4123202"/>
          </a:xfrm>
          <a:prstGeom prst="rect">
            <a:avLst/>
          </a:prstGeom>
        </p:spPr>
      </p:pic>
      <p:pic>
        <p:nvPicPr>
          <p:cNvPr id="9" name="Graphic 8" descr="Smart Phone with solid fill">
            <a:extLst>
              <a:ext uri="{FF2B5EF4-FFF2-40B4-BE49-F238E27FC236}">
                <a16:creationId xmlns:a16="http://schemas.microsoft.com/office/drawing/2014/main" id="{DD799D4F-1874-A1C6-FB35-56251A4FF2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09274" y="331260"/>
            <a:ext cx="11614067" cy="6194843"/>
          </a:xfrm>
          <a:prstGeom prst="rect">
            <a:avLst/>
          </a:prstGeom>
        </p:spPr>
      </p:pic>
      <p:sp>
        <p:nvSpPr>
          <p:cNvPr id="28" name="TextBox 27">
            <a:extLst>
              <a:ext uri="{FF2B5EF4-FFF2-40B4-BE49-F238E27FC236}">
                <a16:creationId xmlns:a16="http://schemas.microsoft.com/office/drawing/2014/main" id="{8540C851-87A7-2F28-6706-D405BDCCAA76}"/>
              </a:ext>
            </a:extLst>
          </p:cNvPr>
          <p:cNvSpPr txBox="1"/>
          <p:nvPr/>
        </p:nvSpPr>
        <p:spPr>
          <a:xfrm>
            <a:off x="759540" y="3560316"/>
            <a:ext cx="4968092" cy="923330"/>
          </a:xfrm>
          <a:prstGeom prst="rect">
            <a:avLst/>
          </a:prstGeom>
          <a:noFill/>
        </p:spPr>
        <p:txBody>
          <a:bodyPr wrap="square">
            <a:spAutoFit/>
          </a:bodyPr>
          <a:lstStyle/>
          <a:p>
            <a:r>
              <a:rPr lang="en-US" dirty="0"/>
              <a:t>We will then be prompted to select the actual data To specify the</a:t>
            </a:r>
          </a:p>
          <a:p>
            <a:r>
              <a:rPr lang="en-US" dirty="0"/>
              <a:t>data type and location, we click Get Data.</a:t>
            </a:r>
          </a:p>
        </p:txBody>
      </p:sp>
      <p:sp>
        <p:nvSpPr>
          <p:cNvPr id="33" name="TextBox 32">
            <a:extLst>
              <a:ext uri="{FF2B5EF4-FFF2-40B4-BE49-F238E27FC236}">
                <a16:creationId xmlns:a16="http://schemas.microsoft.com/office/drawing/2014/main" id="{BE308B38-299A-341D-A755-8F3F437CEAC3}"/>
              </a:ext>
            </a:extLst>
          </p:cNvPr>
          <p:cNvSpPr txBox="1"/>
          <p:nvPr/>
        </p:nvSpPr>
        <p:spPr>
          <a:xfrm>
            <a:off x="550637" y="3730306"/>
            <a:ext cx="4708154" cy="923330"/>
          </a:xfrm>
          <a:prstGeom prst="rect">
            <a:avLst/>
          </a:prstGeom>
          <a:noFill/>
        </p:spPr>
        <p:txBody>
          <a:bodyPr wrap="square">
            <a:spAutoFit/>
          </a:bodyPr>
          <a:lstStyle/>
          <a:p>
            <a:r>
              <a:rPr lang="en-US" dirty="0"/>
              <a:t>We will use some example data from a Microsoft Access database file. We select MS</a:t>
            </a:r>
          </a:p>
          <a:p>
            <a:r>
              <a:rPr lang="en-US" dirty="0"/>
              <a:t>Access Database from the list of options </a:t>
            </a:r>
          </a:p>
        </p:txBody>
      </p:sp>
      <p:sp>
        <p:nvSpPr>
          <p:cNvPr id="41" name="TextBox 40">
            <a:extLst>
              <a:ext uri="{FF2B5EF4-FFF2-40B4-BE49-F238E27FC236}">
                <a16:creationId xmlns:a16="http://schemas.microsoft.com/office/drawing/2014/main" id="{EF89E1FD-2B1F-3941-133F-3FC74D2BCD45}"/>
              </a:ext>
            </a:extLst>
          </p:cNvPr>
          <p:cNvSpPr txBox="1"/>
          <p:nvPr/>
        </p:nvSpPr>
        <p:spPr>
          <a:xfrm>
            <a:off x="581789" y="2174653"/>
            <a:ext cx="4754157" cy="4247317"/>
          </a:xfrm>
          <a:prstGeom prst="rect">
            <a:avLst/>
          </a:prstGeom>
          <a:noFill/>
        </p:spPr>
        <p:txBody>
          <a:bodyPr wrap="square">
            <a:spAutoFit/>
          </a:bodyPr>
          <a:lstStyle/>
          <a:p>
            <a:r>
              <a:rPr lang="en-US" dirty="0"/>
              <a:t>We are now prompted to choose the data within our data source to use for the pivot</a:t>
            </a:r>
          </a:p>
          <a:p>
            <a:r>
              <a:rPr lang="en-US" dirty="0"/>
              <a:t>table In this example database, we have several tables and queries</a:t>
            </a:r>
          </a:p>
          <a:p>
            <a:r>
              <a:rPr lang="en-US" dirty="0"/>
              <a:t>of data for a University System Database. Let’s look at the data in the Student Table to</a:t>
            </a:r>
          </a:p>
          <a:p>
            <a:r>
              <a:rPr lang="en-US" dirty="0"/>
              <a:t>make an analysis of the number of students of each nationality and gender by using a</a:t>
            </a:r>
          </a:p>
          <a:p>
            <a:r>
              <a:rPr lang="en-US" dirty="0"/>
              <a:t>pivot table. We select the Student Table from the left window and click the + icon. Then,</a:t>
            </a:r>
          </a:p>
          <a:p>
            <a:r>
              <a:rPr lang="en-US" dirty="0"/>
              <a:t>we select the field names, or column titles, that we are interested in and click the &gt; arrow</a:t>
            </a:r>
          </a:p>
          <a:p>
            <a:r>
              <a:rPr lang="en-US" dirty="0"/>
              <a:t>to move them to the right window. All of the fields listed in the right window will be</a:t>
            </a:r>
          </a:p>
          <a:p>
            <a:r>
              <a:rPr lang="en-US" dirty="0"/>
              <a:t>imported to the pivot table.</a:t>
            </a:r>
          </a:p>
        </p:txBody>
      </p:sp>
      <p:sp>
        <p:nvSpPr>
          <p:cNvPr id="45" name="TextBox 44">
            <a:extLst>
              <a:ext uri="{FF2B5EF4-FFF2-40B4-BE49-F238E27FC236}">
                <a16:creationId xmlns:a16="http://schemas.microsoft.com/office/drawing/2014/main" id="{533D58D1-6C59-BF6B-B827-4FF9EB598164}"/>
              </a:ext>
            </a:extLst>
          </p:cNvPr>
          <p:cNvSpPr txBox="1"/>
          <p:nvPr/>
        </p:nvSpPr>
        <p:spPr>
          <a:xfrm>
            <a:off x="581788" y="3196356"/>
            <a:ext cx="4628714" cy="2308324"/>
          </a:xfrm>
          <a:prstGeom prst="rect">
            <a:avLst/>
          </a:prstGeom>
          <a:noFill/>
        </p:spPr>
        <p:txBody>
          <a:bodyPr wrap="square">
            <a:spAutoFit/>
          </a:bodyPr>
          <a:lstStyle/>
          <a:p>
            <a:r>
              <a:rPr lang="en-US" dirty="0"/>
              <a:t>We are now ready to return to the Pivot Table Wizard. Just as we did in Chapter 6, we</a:t>
            </a:r>
          </a:p>
          <a:p>
            <a:r>
              <a:rPr lang="en-US" dirty="0"/>
              <a:t>specify the layout and location of the pivot table along with any options presents the final pivot table. We can see the number of students</a:t>
            </a:r>
          </a:p>
          <a:p>
            <a:r>
              <a:rPr lang="en-US" dirty="0"/>
              <a:t>per nationality and per gender for each department.</a:t>
            </a:r>
          </a:p>
        </p:txBody>
      </p:sp>
      <p:sp>
        <p:nvSpPr>
          <p:cNvPr id="49" name="TextBox 48">
            <a:extLst>
              <a:ext uri="{FF2B5EF4-FFF2-40B4-BE49-F238E27FC236}">
                <a16:creationId xmlns:a16="http://schemas.microsoft.com/office/drawing/2014/main" id="{3CE6D12E-4488-0CE6-1F5C-F2A6A02F94EF}"/>
              </a:ext>
            </a:extLst>
          </p:cNvPr>
          <p:cNvSpPr txBox="1"/>
          <p:nvPr/>
        </p:nvSpPr>
        <p:spPr>
          <a:xfrm>
            <a:off x="656040" y="3462258"/>
            <a:ext cx="4881992" cy="830997"/>
          </a:xfrm>
          <a:prstGeom prst="rect">
            <a:avLst/>
          </a:prstGeom>
          <a:noFill/>
        </p:spPr>
        <p:txBody>
          <a:bodyPr wrap="square">
            <a:spAutoFit/>
          </a:bodyPr>
          <a:lstStyle/>
          <a:p>
            <a:r>
              <a:rPr lang="en-US" sz="2400" dirty="0"/>
              <a:t>The final pivot table with the external data.</a:t>
            </a:r>
          </a:p>
        </p:txBody>
      </p:sp>
    </p:spTree>
    <p:extLst>
      <p:ext uri="{BB962C8B-B14F-4D97-AF65-F5344CB8AC3E}">
        <p14:creationId xmlns:p14="http://schemas.microsoft.com/office/powerpoint/2010/main" val="35577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0-#ppt_w/2"/>
                                          </p:val>
                                        </p:tav>
                                        <p:tav tm="100000">
                                          <p:val>
                                            <p:strVal val="#ppt_x"/>
                                          </p:val>
                                        </p:tav>
                                      </p:tavLst>
                                    </p:anim>
                                    <p:anim calcmode="lin" valueType="num">
                                      <p:cBhvr additive="base">
                                        <p:cTn id="17" dur="500" fill="hold"/>
                                        <p:tgtEl>
                                          <p:spTgt spid="2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25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fill="hold"/>
                                        <p:tgtEl>
                                          <p:spTgt spid="41"/>
                                        </p:tgtEl>
                                        <p:attrNameLst>
                                          <p:attrName>ppt_x</p:attrName>
                                        </p:attrNameLst>
                                      </p:cBhvr>
                                      <p:tavLst>
                                        <p:tav tm="0">
                                          <p:val>
                                            <p:strVal val="0-#ppt_w/2"/>
                                          </p:val>
                                        </p:tav>
                                        <p:tav tm="100000">
                                          <p:val>
                                            <p:strVal val="#ppt_x"/>
                                          </p:val>
                                        </p:tav>
                                      </p:tavLst>
                                    </p:anim>
                                    <p:anim calcmode="lin" valueType="num">
                                      <p:cBhvr additive="base">
                                        <p:cTn id="35" dur="500" fill="hold"/>
                                        <p:tgtEl>
                                          <p:spTgt spid="4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1"/>
                                        </p:tgtEl>
                                        <p:attrNameLst>
                                          <p:attrName>style.visibility</p:attrName>
                                        </p:attrNameLst>
                                      </p:cBhvr>
                                      <p:to>
                                        <p:strVal val="hidden"/>
                                      </p:to>
                                    </p:set>
                                  </p:sub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5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5"/>
                                        </p:tgtEl>
                                        <p:attrNameLst>
                                          <p:attrName>style.visibility</p:attrName>
                                        </p:attrNameLst>
                                      </p:cBhvr>
                                      <p:to>
                                        <p:strVal val="hidden"/>
                                      </p:to>
                                    </p:set>
                                  </p:sub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25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p:bldP spid="33" grpId="0"/>
      <p:bldP spid="41" grpId="0"/>
      <p:bldP spid="45"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5B51-2F69-2E6E-1890-C8817CDAC270}"/>
              </a:ext>
            </a:extLst>
          </p:cNvPr>
          <p:cNvSpPr>
            <a:spLocks noGrp="1"/>
          </p:cNvSpPr>
          <p:nvPr>
            <p:ph type="title"/>
          </p:nvPr>
        </p:nvSpPr>
        <p:spPr/>
        <p:txBody>
          <a:bodyPr>
            <a:normAutofit/>
          </a:bodyPr>
          <a:lstStyle/>
          <a:p>
            <a:r>
              <a:rPr lang="en-US" sz="4800" dirty="0"/>
              <a:t>Using Excel as a Database</a:t>
            </a:r>
          </a:p>
        </p:txBody>
      </p:sp>
      <p:sp>
        <p:nvSpPr>
          <p:cNvPr id="6" name="Freeform: Shape 5">
            <a:extLst>
              <a:ext uri="{FF2B5EF4-FFF2-40B4-BE49-F238E27FC236}">
                <a16:creationId xmlns:a16="http://schemas.microsoft.com/office/drawing/2014/main" id="{C6E28B9F-17EE-6CD6-B8C8-CB7ABCD7DFAD}"/>
              </a:ext>
            </a:extLst>
          </p:cNvPr>
          <p:cNvSpPr/>
          <p:nvPr/>
        </p:nvSpPr>
        <p:spPr>
          <a:xfrm>
            <a:off x="1087582" y="1832982"/>
            <a:ext cx="10515600" cy="786240"/>
          </a:xfrm>
          <a:custGeom>
            <a:avLst/>
            <a:gdLst>
              <a:gd name="connsiteX0" fmla="*/ 0 w 10515600"/>
              <a:gd name="connsiteY0" fmla="*/ 131043 h 786240"/>
              <a:gd name="connsiteX1" fmla="*/ 131043 w 10515600"/>
              <a:gd name="connsiteY1" fmla="*/ 0 h 786240"/>
              <a:gd name="connsiteX2" fmla="*/ 10384557 w 10515600"/>
              <a:gd name="connsiteY2" fmla="*/ 0 h 786240"/>
              <a:gd name="connsiteX3" fmla="*/ 10515600 w 10515600"/>
              <a:gd name="connsiteY3" fmla="*/ 131043 h 786240"/>
              <a:gd name="connsiteX4" fmla="*/ 10515600 w 10515600"/>
              <a:gd name="connsiteY4" fmla="*/ 655197 h 786240"/>
              <a:gd name="connsiteX5" fmla="*/ 10384557 w 10515600"/>
              <a:gd name="connsiteY5" fmla="*/ 786240 h 786240"/>
              <a:gd name="connsiteX6" fmla="*/ 131043 w 10515600"/>
              <a:gd name="connsiteY6" fmla="*/ 786240 h 786240"/>
              <a:gd name="connsiteX7" fmla="*/ 0 w 10515600"/>
              <a:gd name="connsiteY7" fmla="*/ 655197 h 786240"/>
              <a:gd name="connsiteX8" fmla="*/ 0 w 10515600"/>
              <a:gd name="connsiteY8" fmla="*/ 131043 h 78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86240">
                <a:moveTo>
                  <a:pt x="0" y="131043"/>
                </a:moveTo>
                <a:cubicBezTo>
                  <a:pt x="0" y="58670"/>
                  <a:pt x="58670" y="0"/>
                  <a:pt x="131043" y="0"/>
                </a:cubicBezTo>
                <a:lnTo>
                  <a:pt x="10384557" y="0"/>
                </a:lnTo>
                <a:cubicBezTo>
                  <a:pt x="10456930" y="0"/>
                  <a:pt x="10515600" y="58670"/>
                  <a:pt x="10515600" y="131043"/>
                </a:cubicBezTo>
                <a:lnTo>
                  <a:pt x="10515600" y="655197"/>
                </a:lnTo>
                <a:cubicBezTo>
                  <a:pt x="10515600" y="727570"/>
                  <a:pt x="10456930" y="786240"/>
                  <a:pt x="10384557" y="786240"/>
                </a:cubicBezTo>
                <a:lnTo>
                  <a:pt x="131043" y="786240"/>
                </a:lnTo>
                <a:cubicBezTo>
                  <a:pt x="58670" y="786240"/>
                  <a:pt x="0" y="727570"/>
                  <a:pt x="0" y="655197"/>
                </a:cubicBezTo>
                <a:lnTo>
                  <a:pt x="0" y="13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01" tIns="160301" rIns="160301" bIns="160301" numCol="1" spcCol="1270" anchor="ctr" anchorCtr="0">
            <a:noAutofit/>
          </a:bodyPr>
          <a:lstStyle/>
          <a:p>
            <a:pPr marL="0" lvl="0" indent="0" algn="l" defTabSz="1422400">
              <a:lnSpc>
                <a:spcPct val="90000"/>
              </a:lnSpc>
              <a:spcBef>
                <a:spcPct val="0"/>
              </a:spcBef>
              <a:spcAft>
                <a:spcPct val="35000"/>
              </a:spcAft>
              <a:buNone/>
            </a:pPr>
            <a:r>
              <a:rPr lang="en-US" sz="3200" kern="1200" dirty="0"/>
              <a:t>Sorting</a:t>
            </a:r>
          </a:p>
        </p:txBody>
      </p:sp>
      <p:sp>
        <p:nvSpPr>
          <p:cNvPr id="7" name="Freeform: Shape 6">
            <a:extLst>
              <a:ext uri="{FF2B5EF4-FFF2-40B4-BE49-F238E27FC236}">
                <a16:creationId xmlns:a16="http://schemas.microsoft.com/office/drawing/2014/main" id="{1FE7A9D2-2ED2-6103-D190-0C746D3CA7EA}"/>
              </a:ext>
            </a:extLst>
          </p:cNvPr>
          <p:cNvSpPr/>
          <p:nvPr/>
        </p:nvSpPr>
        <p:spPr>
          <a:xfrm>
            <a:off x="1087582" y="2761517"/>
            <a:ext cx="10515600" cy="786240"/>
          </a:xfrm>
          <a:custGeom>
            <a:avLst/>
            <a:gdLst>
              <a:gd name="connsiteX0" fmla="*/ 0 w 10515600"/>
              <a:gd name="connsiteY0" fmla="*/ 131043 h 786240"/>
              <a:gd name="connsiteX1" fmla="*/ 131043 w 10515600"/>
              <a:gd name="connsiteY1" fmla="*/ 0 h 786240"/>
              <a:gd name="connsiteX2" fmla="*/ 10384557 w 10515600"/>
              <a:gd name="connsiteY2" fmla="*/ 0 h 786240"/>
              <a:gd name="connsiteX3" fmla="*/ 10515600 w 10515600"/>
              <a:gd name="connsiteY3" fmla="*/ 131043 h 786240"/>
              <a:gd name="connsiteX4" fmla="*/ 10515600 w 10515600"/>
              <a:gd name="connsiteY4" fmla="*/ 655197 h 786240"/>
              <a:gd name="connsiteX5" fmla="*/ 10384557 w 10515600"/>
              <a:gd name="connsiteY5" fmla="*/ 786240 h 786240"/>
              <a:gd name="connsiteX6" fmla="*/ 131043 w 10515600"/>
              <a:gd name="connsiteY6" fmla="*/ 786240 h 786240"/>
              <a:gd name="connsiteX7" fmla="*/ 0 w 10515600"/>
              <a:gd name="connsiteY7" fmla="*/ 655197 h 786240"/>
              <a:gd name="connsiteX8" fmla="*/ 0 w 10515600"/>
              <a:gd name="connsiteY8" fmla="*/ 131043 h 78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86240">
                <a:moveTo>
                  <a:pt x="0" y="131043"/>
                </a:moveTo>
                <a:cubicBezTo>
                  <a:pt x="0" y="58670"/>
                  <a:pt x="58670" y="0"/>
                  <a:pt x="131043" y="0"/>
                </a:cubicBezTo>
                <a:lnTo>
                  <a:pt x="10384557" y="0"/>
                </a:lnTo>
                <a:cubicBezTo>
                  <a:pt x="10456930" y="0"/>
                  <a:pt x="10515600" y="58670"/>
                  <a:pt x="10515600" y="131043"/>
                </a:cubicBezTo>
                <a:lnTo>
                  <a:pt x="10515600" y="655197"/>
                </a:lnTo>
                <a:cubicBezTo>
                  <a:pt x="10515600" y="727570"/>
                  <a:pt x="10456930" y="786240"/>
                  <a:pt x="10384557" y="786240"/>
                </a:cubicBezTo>
                <a:lnTo>
                  <a:pt x="131043" y="786240"/>
                </a:lnTo>
                <a:cubicBezTo>
                  <a:pt x="58670" y="786240"/>
                  <a:pt x="0" y="727570"/>
                  <a:pt x="0" y="655197"/>
                </a:cubicBezTo>
                <a:lnTo>
                  <a:pt x="0" y="13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01" tIns="160301" rIns="160301" bIns="160301" numCol="1" spcCol="1270" anchor="ctr" anchorCtr="0">
            <a:noAutofit/>
          </a:bodyPr>
          <a:lstStyle/>
          <a:p>
            <a:pPr marL="0" lvl="0" indent="0" algn="l" defTabSz="1422400">
              <a:lnSpc>
                <a:spcPct val="90000"/>
              </a:lnSpc>
              <a:spcBef>
                <a:spcPct val="0"/>
              </a:spcBef>
              <a:spcAft>
                <a:spcPct val="35000"/>
              </a:spcAft>
              <a:buNone/>
            </a:pPr>
            <a:r>
              <a:rPr lang="en-US" sz="3200" kern="1200"/>
              <a:t>Filtering</a:t>
            </a:r>
          </a:p>
        </p:txBody>
      </p:sp>
      <p:sp>
        <p:nvSpPr>
          <p:cNvPr id="8" name="Freeform: Shape 7">
            <a:extLst>
              <a:ext uri="{FF2B5EF4-FFF2-40B4-BE49-F238E27FC236}">
                <a16:creationId xmlns:a16="http://schemas.microsoft.com/office/drawing/2014/main" id="{D8DBAA46-0F33-0A24-FCED-1964FE4964D2}"/>
              </a:ext>
            </a:extLst>
          </p:cNvPr>
          <p:cNvSpPr/>
          <p:nvPr/>
        </p:nvSpPr>
        <p:spPr>
          <a:xfrm>
            <a:off x="1087582" y="3651325"/>
            <a:ext cx="10515600" cy="786240"/>
          </a:xfrm>
          <a:custGeom>
            <a:avLst/>
            <a:gdLst>
              <a:gd name="connsiteX0" fmla="*/ 0 w 10515600"/>
              <a:gd name="connsiteY0" fmla="*/ 131043 h 786240"/>
              <a:gd name="connsiteX1" fmla="*/ 131043 w 10515600"/>
              <a:gd name="connsiteY1" fmla="*/ 0 h 786240"/>
              <a:gd name="connsiteX2" fmla="*/ 10384557 w 10515600"/>
              <a:gd name="connsiteY2" fmla="*/ 0 h 786240"/>
              <a:gd name="connsiteX3" fmla="*/ 10515600 w 10515600"/>
              <a:gd name="connsiteY3" fmla="*/ 131043 h 786240"/>
              <a:gd name="connsiteX4" fmla="*/ 10515600 w 10515600"/>
              <a:gd name="connsiteY4" fmla="*/ 655197 h 786240"/>
              <a:gd name="connsiteX5" fmla="*/ 10384557 w 10515600"/>
              <a:gd name="connsiteY5" fmla="*/ 786240 h 786240"/>
              <a:gd name="connsiteX6" fmla="*/ 131043 w 10515600"/>
              <a:gd name="connsiteY6" fmla="*/ 786240 h 786240"/>
              <a:gd name="connsiteX7" fmla="*/ 0 w 10515600"/>
              <a:gd name="connsiteY7" fmla="*/ 655197 h 786240"/>
              <a:gd name="connsiteX8" fmla="*/ 0 w 10515600"/>
              <a:gd name="connsiteY8" fmla="*/ 131043 h 78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86240">
                <a:moveTo>
                  <a:pt x="0" y="131043"/>
                </a:moveTo>
                <a:cubicBezTo>
                  <a:pt x="0" y="58670"/>
                  <a:pt x="58670" y="0"/>
                  <a:pt x="131043" y="0"/>
                </a:cubicBezTo>
                <a:lnTo>
                  <a:pt x="10384557" y="0"/>
                </a:lnTo>
                <a:cubicBezTo>
                  <a:pt x="10456930" y="0"/>
                  <a:pt x="10515600" y="58670"/>
                  <a:pt x="10515600" y="131043"/>
                </a:cubicBezTo>
                <a:lnTo>
                  <a:pt x="10515600" y="655197"/>
                </a:lnTo>
                <a:cubicBezTo>
                  <a:pt x="10515600" y="727570"/>
                  <a:pt x="10456930" y="786240"/>
                  <a:pt x="10384557" y="786240"/>
                </a:cubicBezTo>
                <a:lnTo>
                  <a:pt x="131043" y="786240"/>
                </a:lnTo>
                <a:cubicBezTo>
                  <a:pt x="58670" y="786240"/>
                  <a:pt x="0" y="727570"/>
                  <a:pt x="0" y="655197"/>
                </a:cubicBezTo>
                <a:lnTo>
                  <a:pt x="0" y="13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01" tIns="160301" rIns="160301" bIns="160301" numCol="1" spcCol="1270" anchor="ctr" anchorCtr="0">
            <a:noAutofit/>
          </a:bodyPr>
          <a:lstStyle/>
          <a:p>
            <a:pPr marL="0" lvl="0" indent="0" algn="l" defTabSz="1422400">
              <a:lnSpc>
                <a:spcPct val="90000"/>
              </a:lnSpc>
              <a:spcBef>
                <a:spcPct val="0"/>
              </a:spcBef>
              <a:spcAft>
                <a:spcPct val="35000"/>
              </a:spcAft>
              <a:buNone/>
            </a:pPr>
            <a:r>
              <a:rPr lang="en-US" sz="3200" kern="1200" dirty="0"/>
              <a:t>Dfunctions</a:t>
            </a:r>
          </a:p>
        </p:txBody>
      </p:sp>
      <p:sp>
        <p:nvSpPr>
          <p:cNvPr id="9" name="Freeform: Shape 8">
            <a:extLst>
              <a:ext uri="{FF2B5EF4-FFF2-40B4-BE49-F238E27FC236}">
                <a16:creationId xmlns:a16="http://schemas.microsoft.com/office/drawing/2014/main" id="{5E9AE72E-7917-B07F-FFEC-B1B06929065F}"/>
              </a:ext>
            </a:extLst>
          </p:cNvPr>
          <p:cNvSpPr/>
          <p:nvPr/>
        </p:nvSpPr>
        <p:spPr>
          <a:xfrm>
            <a:off x="1087582" y="4541600"/>
            <a:ext cx="10515600" cy="786240"/>
          </a:xfrm>
          <a:custGeom>
            <a:avLst/>
            <a:gdLst>
              <a:gd name="connsiteX0" fmla="*/ 0 w 10515600"/>
              <a:gd name="connsiteY0" fmla="*/ 131043 h 786240"/>
              <a:gd name="connsiteX1" fmla="*/ 131043 w 10515600"/>
              <a:gd name="connsiteY1" fmla="*/ 0 h 786240"/>
              <a:gd name="connsiteX2" fmla="*/ 10384557 w 10515600"/>
              <a:gd name="connsiteY2" fmla="*/ 0 h 786240"/>
              <a:gd name="connsiteX3" fmla="*/ 10515600 w 10515600"/>
              <a:gd name="connsiteY3" fmla="*/ 131043 h 786240"/>
              <a:gd name="connsiteX4" fmla="*/ 10515600 w 10515600"/>
              <a:gd name="connsiteY4" fmla="*/ 655197 h 786240"/>
              <a:gd name="connsiteX5" fmla="*/ 10384557 w 10515600"/>
              <a:gd name="connsiteY5" fmla="*/ 786240 h 786240"/>
              <a:gd name="connsiteX6" fmla="*/ 131043 w 10515600"/>
              <a:gd name="connsiteY6" fmla="*/ 786240 h 786240"/>
              <a:gd name="connsiteX7" fmla="*/ 0 w 10515600"/>
              <a:gd name="connsiteY7" fmla="*/ 655197 h 786240"/>
              <a:gd name="connsiteX8" fmla="*/ 0 w 10515600"/>
              <a:gd name="connsiteY8" fmla="*/ 131043 h 78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86240">
                <a:moveTo>
                  <a:pt x="0" y="131043"/>
                </a:moveTo>
                <a:cubicBezTo>
                  <a:pt x="0" y="58670"/>
                  <a:pt x="58670" y="0"/>
                  <a:pt x="131043" y="0"/>
                </a:cubicBezTo>
                <a:lnTo>
                  <a:pt x="10384557" y="0"/>
                </a:lnTo>
                <a:cubicBezTo>
                  <a:pt x="10456930" y="0"/>
                  <a:pt x="10515600" y="58670"/>
                  <a:pt x="10515600" y="131043"/>
                </a:cubicBezTo>
                <a:lnTo>
                  <a:pt x="10515600" y="655197"/>
                </a:lnTo>
                <a:cubicBezTo>
                  <a:pt x="10515600" y="727570"/>
                  <a:pt x="10456930" y="786240"/>
                  <a:pt x="10384557" y="786240"/>
                </a:cubicBezTo>
                <a:lnTo>
                  <a:pt x="131043" y="786240"/>
                </a:lnTo>
                <a:cubicBezTo>
                  <a:pt x="58670" y="786240"/>
                  <a:pt x="0" y="727570"/>
                  <a:pt x="0" y="655197"/>
                </a:cubicBezTo>
                <a:lnTo>
                  <a:pt x="0" y="13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01" tIns="160301" rIns="160301" bIns="160301" numCol="1" spcCol="1270" anchor="ctr" anchorCtr="0">
            <a:noAutofit/>
          </a:bodyPr>
          <a:lstStyle/>
          <a:p>
            <a:pPr marL="0" lvl="0" indent="0" algn="l" defTabSz="1422400">
              <a:lnSpc>
                <a:spcPct val="90000"/>
              </a:lnSpc>
              <a:spcBef>
                <a:spcPct val="0"/>
              </a:spcBef>
              <a:spcAft>
                <a:spcPct val="35000"/>
              </a:spcAft>
              <a:buNone/>
            </a:pPr>
            <a:r>
              <a:rPr lang="en-US" sz="3200" kern="1200"/>
              <a:t>Data Validation</a:t>
            </a:r>
          </a:p>
        </p:txBody>
      </p:sp>
      <p:sp>
        <p:nvSpPr>
          <p:cNvPr id="10" name="Freeform: Shape 9">
            <a:extLst>
              <a:ext uri="{FF2B5EF4-FFF2-40B4-BE49-F238E27FC236}">
                <a16:creationId xmlns:a16="http://schemas.microsoft.com/office/drawing/2014/main" id="{D506FC21-5FEC-4E02-4587-7F0D2186DF61}"/>
              </a:ext>
            </a:extLst>
          </p:cNvPr>
          <p:cNvSpPr/>
          <p:nvPr/>
        </p:nvSpPr>
        <p:spPr>
          <a:xfrm>
            <a:off x="1087582" y="5408125"/>
            <a:ext cx="10515600" cy="786240"/>
          </a:xfrm>
          <a:custGeom>
            <a:avLst/>
            <a:gdLst>
              <a:gd name="connsiteX0" fmla="*/ 0 w 10515600"/>
              <a:gd name="connsiteY0" fmla="*/ 131043 h 786240"/>
              <a:gd name="connsiteX1" fmla="*/ 131043 w 10515600"/>
              <a:gd name="connsiteY1" fmla="*/ 0 h 786240"/>
              <a:gd name="connsiteX2" fmla="*/ 10384557 w 10515600"/>
              <a:gd name="connsiteY2" fmla="*/ 0 h 786240"/>
              <a:gd name="connsiteX3" fmla="*/ 10515600 w 10515600"/>
              <a:gd name="connsiteY3" fmla="*/ 131043 h 786240"/>
              <a:gd name="connsiteX4" fmla="*/ 10515600 w 10515600"/>
              <a:gd name="connsiteY4" fmla="*/ 655197 h 786240"/>
              <a:gd name="connsiteX5" fmla="*/ 10384557 w 10515600"/>
              <a:gd name="connsiteY5" fmla="*/ 786240 h 786240"/>
              <a:gd name="connsiteX6" fmla="*/ 131043 w 10515600"/>
              <a:gd name="connsiteY6" fmla="*/ 786240 h 786240"/>
              <a:gd name="connsiteX7" fmla="*/ 0 w 10515600"/>
              <a:gd name="connsiteY7" fmla="*/ 655197 h 786240"/>
              <a:gd name="connsiteX8" fmla="*/ 0 w 10515600"/>
              <a:gd name="connsiteY8" fmla="*/ 131043 h 78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86240">
                <a:moveTo>
                  <a:pt x="0" y="131043"/>
                </a:moveTo>
                <a:cubicBezTo>
                  <a:pt x="0" y="58670"/>
                  <a:pt x="58670" y="0"/>
                  <a:pt x="131043" y="0"/>
                </a:cubicBezTo>
                <a:lnTo>
                  <a:pt x="10384557" y="0"/>
                </a:lnTo>
                <a:cubicBezTo>
                  <a:pt x="10456930" y="0"/>
                  <a:pt x="10515600" y="58670"/>
                  <a:pt x="10515600" y="131043"/>
                </a:cubicBezTo>
                <a:lnTo>
                  <a:pt x="10515600" y="655197"/>
                </a:lnTo>
                <a:cubicBezTo>
                  <a:pt x="10515600" y="727570"/>
                  <a:pt x="10456930" y="786240"/>
                  <a:pt x="10384557" y="786240"/>
                </a:cubicBezTo>
                <a:lnTo>
                  <a:pt x="131043" y="786240"/>
                </a:lnTo>
                <a:cubicBezTo>
                  <a:pt x="58670" y="786240"/>
                  <a:pt x="0" y="727570"/>
                  <a:pt x="0" y="655197"/>
                </a:cubicBezTo>
                <a:lnTo>
                  <a:pt x="0" y="13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01" tIns="160301" rIns="160301" bIns="160301" numCol="1" spcCol="1270" anchor="ctr" anchorCtr="0">
            <a:noAutofit/>
          </a:bodyPr>
          <a:lstStyle/>
          <a:p>
            <a:pPr marL="0" lvl="0" indent="0" algn="l" defTabSz="1422400">
              <a:lnSpc>
                <a:spcPct val="90000"/>
              </a:lnSpc>
              <a:spcBef>
                <a:spcPct val="0"/>
              </a:spcBef>
              <a:spcAft>
                <a:spcPct val="35000"/>
              </a:spcAft>
              <a:buNone/>
            </a:pPr>
            <a:r>
              <a:rPr lang="en-US" sz="3200" kern="1200" dirty="0"/>
              <a:t>Data Consolidation</a:t>
            </a:r>
          </a:p>
        </p:txBody>
      </p:sp>
    </p:spTree>
    <p:extLst>
      <p:ext uri="{BB962C8B-B14F-4D97-AF65-F5344CB8AC3E}">
        <p14:creationId xmlns:p14="http://schemas.microsoft.com/office/powerpoint/2010/main" val="1028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28A11-6AFB-733B-3D27-4969068289A4}"/>
              </a:ext>
            </a:extLst>
          </p:cNvPr>
          <p:cNvSpPr>
            <a:spLocks noGrp="1"/>
          </p:cNvSpPr>
          <p:nvPr>
            <p:ph type="title"/>
          </p:nvPr>
        </p:nvSpPr>
        <p:spPr>
          <a:xfrm>
            <a:off x="645065" y="1463040"/>
            <a:ext cx="3796306" cy="2690949"/>
          </a:xfrm>
        </p:spPr>
        <p:txBody>
          <a:bodyPr anchor="t">
            <a:normAutofit/>
          </a:bodyPr>
          <a:lstStyle/>
          <a:p>
            <a:r>
              <a:rPr lang="en-US" sz="4800" dirty="0"/>
              <a:t>Sorting</a:t>
            </a:r>
          </a:p>
        </p:txBody>
      </p:sp>
      <p:grpSp>
        <p:nvGrpSpPr>
          <p:cNvPr id="23" name="Group 22">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9391D1-63EA-C100-3036-0D2882BFFFBC}"/>
              </a:ext>
            </a:extLst>
          </p:cNvPr>
          <p:cNvSpPr>
            <a:spLocks noGrp="1"/>
          </p:cNvSpPr>
          <p:nvPr>
            <p:ph idx="1"/>
          </p:nvPr>
        </p:nvSpPr>
        <p:spPr>
          <a:xfrm>
            <a:off x="5656218" y="1463040"/>
            <a:ext cx="5542387" cy="3239590"/>
          </a:xfrm>
        </p:spPr>
        <p:txBody>
          <a:bodyPr anchor="t">
            <a:normAutofit/>
          </a:bodyPr>
          <a:lstStyle/>
          <a:p>
            <a:pPr marL="0" indent="0">
              <a:buNone/>
            </a:pPr>
            <a:r>
              <a:rPr lang="en-US" dirty="0"/>
              <a:t>The first database function we will discuss is sorting. Sorting means arranging all entries</a:t>
            </a:r>
          </a:p>
          <a:p>
            <a:pPr marL="0" indent="0">
              <a:buNone/>
            </a:pPr>
            <a:r>
              <a:rPr lang="en-US" dirty="0"/>
              <a:t>In a database with a specific domain; The field is the class name</a:t>
            </a:r>
          </a:p>
        </p:txBody>
      </p:sp>
    </p:spTree>
    <p:extLst>
      <p:ext uri="{BB962C8B-B14F-4D97-AF65-F5344CB8AC3E}">
        <p14:creationId xmlns:p14="http://schemas.microsoft.com/office/powerpoint/2010/main" val="100415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network&#10;&#10;Description automatically generated">
            <a:extLst>
              <a:ext uri="{FF2B5EF4-FFF2-40B4-BE49-F238E27FC236}">
                <a16:creationId xmlns:a16="http://schemas.microsoft.com/office/drawing/2014/main" id="{8D2CFD6D-9315-FF86-2243-75F686FDA13F}"/>
              </a:ext>
            </a:extLst>
          </p:cNvPr>
          <p:cNvPicPr>
            <a:picLocks noChangeAspect="1"/>
          </p:cNvPicPr>
          <p:nvPr/>
        </p:nvPicPr>
        <p:blipFill rotWithShape="1">
          <a:blip r:embed="rId3"/>
          <a:srcRect t="2913"/>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36"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8" name="Group 37">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39" name="Freeform: Shape 38">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3B1B9A0-94BB-F36F-4D45-E1CBF7523766}"/>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a:solidFill>
                  <a:srgbClr val="FFFFFF"/>
                </a:solidFill>
              </a:rPr>
              <a:t>Under supervision</a:t>
            </a:r>
          </a:p>
        </p:txBody>
      </p:sp>
      <p:sp>
        <p:nvSpPr>
          <p:cNvPr id="4" name="Content Placeholder 3">
            <a:extLst>
              <a:ext uri="{FF2B5EF4-FFF2-40B4-BE49-F238E27FC236}">
                <a16:creationId xmlns:a16="http://schemas.microsoft.com/office/drawing/2014/main" id="{35AF6CD6-3EB5-B226-54E8-46718FCFE384}"/>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a:solidFill>
                  <a:srgbClr val="FFFFFF"/>
                </a:solidFill>
              </a:rPr>
              <a:t>Eng: Mohamed Agami</a:t>
            </a:r>
          </a:p>
        </p:txBody>
      </p:sp>
    </p:spTree>
    <p:extLst>
      <p:ext uri="{BB962C8B-B14F-4D97-AF65-F5344CB8AC3E}">
        <p14:creationId xmlns:p14="http://schemas.microsoft.com/office/powerpoint/2010/main" val="234987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45" name="Rectangle 4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6" name="Content Placeholder 5">
            <a:extLst>
              <a:ext uri="{FF2B5EF4-FFF2-40B4-BE49-F238E27FC236}">
                <a16:creationId xmlns:a16="http://schemas.microsoft.com/office/drawing/2014/main" id="{754BC140-3223-3240-568C-992788ED8F8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524499" y="1413323"/>
            <a:ext cx="7103707" cy="4031354"/>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7AD3AEE5-D16A-CFF3-4405-C3E449E85FC9}"/>
              </a:ext>
            </a:extLst>
          </p:cNvPr>
          <p:cNvSpPr txBox="1"/>
          <p:nvPr/>
        </p:nvSpPr>
        <p:spPr>
          <a:xfrm>
            <a:off x="894584" y="2876052"/>
            <a:ext cx="3629915" cy="1342689"/>
          </a:xfrm>
          <a:prstGeom prst="rect">
            <a:avLst/>
          </a:prstGeom>
        </p:spPr>
        <p:txBody>
          <a:bodyPr vert="horz" lIns="91440" tIns="45720" rIns="91440" bIns="45720" rtlCol="0">
            <a:normAutofit fontScale="92500"/>
          </a:bodyPr>
          <a:lstStyle/>
          <a:p>
            <a:pPr>
              <a:lnSpc>
                <a:spcPct val="90000"/>
              </a:lnSpc>
              <a:spcAft>
                <a:spcPts val="600"/>
              </a:spcAft>
            </a:pPr>
            <a:r>
              <a:rPr lang="en-US" dirty="0"/>
              <a:t>In the example shown, we see that the students' names are in no order. To put The names are in alphabetical order, we can sort the entire database by student field name.</a:t>
            </a:r>
          </a:p>
        </p:txBody>
      </p:sp>
    </p:spTree>
    <p:extLst>
      <p:ext uri="{BB962C8B-B14F-4D97-AF65-F5344CB8AC3E}">
        <p14:creationId xmlns:p14="http://schemas.microsoft.com/office/powerpoint/2010/main" val="3417611937"/>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9225E-E615-4AF0-2015-83201E50BD3B}"/>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altLang="en-US" sz="3700" dirty="0"/>
              <a:t>Steps to make the Sorting (1)</a:t>
            </a:r>
            <a:endParaRPr lang="en-US" sz="3700" dirty="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157185-6207-69C3-901F-EAB51C8A80A6}"/>
              </a:ext>
            </a:extLst>
          </p:cNvPr>
          <p:cNvSpPr txBox="1"/>
          <p:nvPr/>
        </p:nvSpPr>
        <p:spPr>
          <a:xfrm>
            <a:off x="590719" y="2330506"/>
            <a:ext cx="5278066" cy="1340432"/>
          </a:xfrm>
          <a:prstGeom prst="rect">
            <a:avLst/>
          </a:prstGeom>
        </p:spPr>
        <p:txBody>
          <a:bodyPr vert="horz" lIns="91440" tIns="45720" rIns="91440" bIns="45720" rtlCol="0" anchor="ctr">
            <a:normAutofit/>
          </a:bodyPr>
          <a:lstStyle/>
          <a:p>
            <a:pPr marL="514350" indent="-457200">
              <a:lnSpc>
                <a:spcPct val="90000"/>
              </a:lnSpc>
              <a:spcBef>
                <a:spcPts val="1000"/>
              </a:spcBef>
              <a:spcAft>
                <a:spcPts val="600"/>
              </a:spcAft>
              <a:buFont typeface="+mj-lt"/>
              <a:buAutoNum type="arabicParenR"/>
            </a:pPr>
            <a:r>
              <a:rPr lang="en-US" sz="2000" dirty="0"/>
              <a:t>To sort data in Excel, select the range (B4:I21), then choose Data &gt; Sort. A window like Figure 1 will appear1.</a:t>
            </a:r>
          </a:p>
          <a:p>
            <a:pPr indent="-228600">
              <a:lnSpc>
                <a:spcPct val="90000"/>
              </a:lnSpc>
              <a:spcAft>
                <a:spcPts val="600"/>
              </a:spcAft>
              <a:buFont typeface="Arial" panose="020B0604020202020204" pitchFamily="34" charset="0"/>
              <a:buChar char="•"/>
            </a:pPr>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FABED6E-C54F-C13C-A707-D93D48DF85D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911302" y="673020"/>
            <a:ext cx="4552833" cy="2390236"/>
          </a:xfrm>
          <a:prstGeom prst="rect">
            <a:avLst/>
          </a:prstGeom>
        </p:spPr>
      </p:pic>
      <p:sp>
        <p:nvSpPr>
          <p:cNvPr id="41" name="Rectangle 4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table with numbers and a few words&#10;&#10;Description automatically generated with medium confidence">
            <a:extLst>
              <a:ext uri="{FF2B5EF4-FFF2-40B4-BE49-F238E27FC236}">
                <a16:creationId xmlns:a16="http://schemas.microsoft.com/office/drawing/2014/main" id="{C4864345-954B-AE23-A305-22E0E0C8547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849686" y="3610531"/>
            <a:ext cx="4947442" cy="2699559"/>
          </a:xfrm>
          <a:prstGeom prst="rect">
            <a:avLst/>
          </a:prstGeom>
        </p:spPr>
      </p:pic>
      <p:sp>
        <p:nvSpPr>
          <p:cNvPr id="11" name="TextBox 10">
            <a:extLst>
              <a:ext uri="{FF2B5EF4-FFF2-40B4-BE49-F238E27FC236}">
                <a16:creationId xmlns:a16="http://schemas.microsoft.com/office/drawing/2014/main" id="{37C84BF7-A715-6B7A-78A3-0C2B9D25A334}"/>
              </a:ext>
            </a:extLst>
          </p:cNvPr>
          <p:cNvSpPr txBox="1"/>
          <p:nvPr/>
        </p:nvSpPr>
        <p:spPr>
          <a:xfrm>
            <a:off x="375854" y="4203537"/>
            <a:ext cx="6097978" cy="1340432"/>
          </a:xfrm>
          <a:prstGeom prst="rect">
            <a:avLst/>
          </a:prstGeom>
          <a:noFill/>
        </p:spPr>
        <p:txBody>
          <a:bodyPr wrap="square">
            <a:spAutoFit/>
          </a:bodyPr>
          <a:lstStyle/>
          <a:p>
            <a:pPr marL="400050" indent="-342900">
              <a:lnSpc>
                <a:spcPct val="90000"/>
              </a:lnSpc>
              <a:spcAft>
                <a:spcPts val="600"/>
              </a:spcAft>
              <a:buFont typeface="+mj-lt"/>
              <a:buAutoNum type="arabicParenR" startAt="2"/>
            </a:pPr>
            <a:r>
              <a:rPr lang="en-US" sz="1800" dirty="0"/>
              <a:t>you can select any field name to sort by; for example, choose “Student Name” in Ascending Order to list last names alphabetically. The ascending and descending icons at the top of the window will automatically sort the highlighted database by the first field</a:t>
            </a:r>
          </a:p>
        </p:txBody>
      </p:sp>
    </p:spTree>
    <p:extLst>
      <p:ext uri="{BB962C8B-B14F-4D97-AF65-F5344CB8AC3E}">
        <p14:creationId xmlns:p14="http://schemas.microsoft.com/office/powerpoint/2010/main" val="5340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9225E-E615-4AF0-2015-83201E50BD3B}"/>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altLang="en-US" sz="3700" dirty="0"/>
              <a:t>Steps to make the Sorting (2)</a:t>
            </a:r>
            <a:endParaRPr lang="en-US" sz="3700" dirty="0"/>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157185-6207-69C3-901F-EAB51C8A80A6}"/>
              </a:ext>
            </a:extLst>
          </p:cNvPr>
          <p:cNvSpPr txBox="1"/>
          <p:nvPr/>
        </p:nvSpPr>
        <p:spPr>
          <a:xfrm>
            <a:off x="590719" y="2330506"/>
            <a:ext cx="5278066" cy="134043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C84BF7-A715-6B7A-78A3-0C2B9D25A334}"/>
              </a:ext>
            </a:extLst>
          </p:cNvPr>
          <p:cNvSpPr txBox="1"/>
          <p:nvPr/>
        </p:nvSpPr>
        <p:spPr>
          <a:xfrm>
            <a:off x="496824" y="4661388"/>
            <a:ext cx="5956349" cy="1340432"/>
          </a:xfrm>
          <a:prstGeom prst="rect">
            <a:avLst/>
          </a:prstGeom>
          <a:noFill/>
        </p:spPr>
        <p:txBody>
          <a:bodyPr wrap="square">
            <a:spAutoFit/>
          </a:bodyPr>
          <a:lstStyle/>
          <a:p>
            <a:pPr marL="400050" indent="-342900">
              <a:lnSpc>
                <a:spcPct val="90000"/>
              </a:lnSpc>
              <a:spcAft>
                <a:spcPts val="600"/>
              </a:spcAft>
              <a:buFont typeface="+mj-lt"/>
              <a:buAutoNum type="arabicParenR" startAt="2"/>
            </a:pPr>
            <a:r>
              <a:rPr lang="en-US" dirty="0"/>
              <a:t>First sorting by </a:t>
            </a:r>
            <a:r>
              <a:rPr lang="en-US" i="1" dirty="0"/>
              <a:t>Class Average </a:t>
            </a:r>
            <a:r>
              <a:rPr lang="en-US" dirty="0"/>
              <a:t>in </a:t>
            </a:r>
            <a:r>
              <a:rPr lang="en-US" i="1" dirty="0"/>
              <a:t>Descending Order </a:t>
            </a:r>
            <a:r>
              <a:rPr lang="en-US" dirty="0"/>
              <a:t>and then by </a:t>
            </a:r>
            <a:r>
              <a:rPr lang="en-US" i="1" dirty="0"/>
              <a:t>Student</a:t>
            </a:r>
            <a:br>
              <a:rPr lang="en-US" i="1" dirty="0"/>
            </a:br>
            <a:r>
              <a:rPr lang="en-US" i="1" dirty="0"/>
              <a:t>Name </a:t>
            </a:r>
            <a:r>
              <a:rPr lang="en-US" dirty="0"/>
              <a:t>in </a:t>
            </a:r>
            <a:r>
              <a:rPr lang="en-US" i="1" dirty="0"/>
              <a:t>Ascending Order</a:t>
            </a:r>
            <a:r>
              <a:rPr lang="en-US" dirty="0"/>
              <a:t>. The database is now sorted. </a:t>
            </a:r>
            <a:br>
              <a:rPr lang="en-US" dirty="0"/>
            </a:br>
            <a:endParaRPr lang="en-US" sz="1800" dirty="0"/>
          </a:p>
        </p:txBody>
      </p:sp>
      <p:pic>
        <p:nvPicPr>
          <p:cNvPr id="4" name="Picture 3">
            <a:extLst>
              <a:ext uri="{FF2B5EF4-FFF2-40B4-BE49-F238E27FC236}">
                <a16:creationId xmlns:a16="http://schemas.microsoft.com/office/drawing/2014/main" id="{C1703528-5628-6F55-6900-33C49BA186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10008" y="269229"/>
            <a:ext cx="3426798" cy="3035187"/>
          </a:xfrm>
          <a:prstGeom prst="rect">
            <a:avLst/>
          </a:prstGeom>
        </p:spPr>
      </p:pic>
      <p:pic>
        <p:nvPicPr>
          <p:cNvPr id="16" name="Picture 15">
            <a:extLst>
              <a:ext uri="{FF2B5EF4-FFF2-40B4-BE49-F238E27FC236}">
                <a16:creationId xmlns:a16="http://schemas.microsoft.com/office/drawing/2014/main" id="{A6E29A13-E506-F166-FE06-5AF10B11A7A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955087" y="3674993"/>
            <a:ext cx="4736640" cy="2584558"/>
          </a:xfrm>
          <a:prstGeom prst="rect">
            <a:avLst/>
          </a:prstGeom>
        </p:spPr>
      </p:pic>
      <p:sp>
        <p:nvSpPr>
          <p:cNvPr id="19" name="TextBox 18">
            <a:extLst>
              <a:ext uri="{FF2B5EF4-FFF2-40B4-BE49-F238E27FC236}">
                <a16:creationId xmlns:a16="http://schemas.microsoft.com/office/drawing/2014/main" id="{A8BBF4E8-1EF5-3729-8E3A-D0BBBC8496EF}"/>
              </a:ext>
            </a:extLst>
          </p:cNvPr>
          <p:cNvSpPr txBox="1"/>
          <p:nvPr/>
        </p:nvSpPr>
        <p:spPr>
          <a:xfrm>
            <a:off x="589560" y="2383228"/>
            <a:ext cx="5420966" cy="1754326"/>
          </a:xfrm>
          <a:prstGeom prst="rect">
            <a:avLst/>
          </a:prstGeom>
          <a:noFill/>
        </p:spPr>
        <p:txBody>
          <a:bodyPr wrap="square">
            <a:spAutoFit/>
          </a:bodyPr>
          <a:lstStyle/>
          <a:p>
            <a:pPr marL="342900" indent="-342900">
              <a:buFont typeface="+mj-lt"/>
              <a:buAutoNum type="arabicParenR"/>
            </a:pPr>
            <a:r>
              <a:rPr lang="en-US" dirty="0"/>
              <a:t>When sorting data in Excel, you can sort by multiple fields. For instance, in Figure 10.31, we sorted by **Class Average** (Descending Order) and then by **Student Name** (Ascending Order). Note that you can sort by up to three fields simultaneously. </a:t>
            </a:r>
          </a:p>
        </p:txBody>
      </p:sp>
    </p:spTree>
    <p:extLst>
      <p:ext uri="{BB962C8B-B14F-4D97-AF65-F5344CB8AC3E}">
        <p14:creationId xmlns:p14="http://schemas.microsoft.com/office/powerpoint/2010/main" val="1778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A85216-2252-4A7F-A7AE-81BC2275CA6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Summary of Sorting</a:t>
            </a:r>
          </a:p>
        </p:txBody>
      </p:sp>
      <p:graphicFrame>
        <p:nvGraphicFramePr>
          <p:cNvPr id="5" name="Content Placeholder 2">
            <a:extLst>
              <a:ext uri="{FF2B5EF4-FFF2-40B4-BE49-F238E27FC236}">
                <a16:creationId xmlns:a16="http://schemas.microsoft.com/office/drawing/2014/main" id="{6E72630B-2D83-7F9F-9D2A-AF602571EBD5}"/>
              </a:ext>
            </a:extLst>
          </p:cNvPr>
          <p:cNvGraphicFramePr>
            <a:graphicFrameLocks noGrp="1"/>
          </p:cNvGraphicFramePr>
          <p:nvPr>
            <p:ph idx="1"/>
            <p:extLst>
              <p:ext uri="{D42A27DB-BD31-4B8C-83A1-F6EECF244321}">
                <p14:modId xmlns:p14="http://schemas.microsoft.com/office/powerpoint/2010/main" val="186331110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5942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B3FEE-C1DF-005C-AFDE-A04A9905F56A}"/>
              </a:ext>
            </a:extLst>
          </p:cNvPr>
          <p:cNvSpPr>
            <a:spLocks noGrp="1"/>
          </p:cNvSpPr>
          <p:nvPr>
            <p:ph type="title"/>
          </p:nvPr>
        </p:nvSpPr>
        <p:spPr>
          <a:xfrm>
            <a:off x="5080216" y="1076324"/>
            <a:ext cx="6272784" cy="1535051"/>
          </a:xfrm>
        </p:spPr>
        <p:txBody>
          <a:bodyPr anchor="b">
            <a:normAutofit/>
          </a:bodyPr>
          <a:lstStyle/>
          <a:p>
            <a:r>
              <a:rPr lang="en-US" sz="5200" kern="1200" dirty="0"/>
              <a:t>Filtering</a:t>
            </a:r>
            <a:br>
              <a:rPr lang="en-US" sz="5200" kern="1200" dirty="0"/>
            </a:br>
            <a:endParaRPr lang="en-US" sz="5200" dirty="0"/>
          </a:p>
        </p:txBody>
      </p:sp>
      <p:pic>
        <p:nvPicPr>
          <p:cNvPr id="15" name="Picture 14" descr="A colorful squares on a white background&#10;&#10;Description automatically generated">
            <a:extLst>
              <a:ext uri="{FF2B5EF4-FFF2-40B4-BE49-F238E27FC236}">
                <a16:creationId xmlns:a16="http://schemas.microsoft.com/office/drawing/2014/main" id="{0BC5F0BB-1B1F-1DA1-B87C-C5C9D4B08637}"/>
              </a:ext>
            </a:extLst>
          </p:cNvPr>
          <p:cNvPicPr>
            <a:picLocks noChangeAspect="1"/>
          </p:cNvPicPr>
          <p:nvPr/>
        </p:nvPicPr>
        <p:blipFill rotWithShape="1">
          <a:blip r:embed="rId2"/>
          <a:srcRect l="26557" r="26964" b="-1"/>
          <a:stretch/>
        </p:blipFill>
        <p:spPr>
          <a:xfrm>
            <a:off x="20" y="10"/>
            <a:ext cx="4505305" cy="6857990"/>
          </a:xfrm>
          <a:prstGeom prst="rect">
            <a:avLst/>
          </a:prstGeom>
        </p:spPr>
      </p:pic>
      <p:sp>
        <p:nvSpPr>
          <p:cNvPr id="16"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C640792-6476-811F-71D4-C60802401C51}"/>
              </a:ext>
            </a:extLst>
          </p:cNvPr>
          <p:cNvSpPr>
            <a:spLocks noGrp="1"/>
          </p:cNvSpPr>
          <p:nvPr>
            <p:ph idx="1"/>
          </p:nvPr>
        </p:nvSpPr>
        <p:spPr>
          <a:xfrm>
            <a:off x="5080216" y="3351276"/>
            <a:ext cx="6272784" cy="2825686"/>
          </a:xfrm>
        </p:spPr>
        <p:txBody>
          <a:bodyPr>
            <a:normAutofit/>
          </a:bodyPr>
          <a:lstStyle/>
          <a:p>
            <a:pPr marL="0" indent="0">
              <a:buNone/>
            </a:pPr>
            <a:r>
              <a:rPr lang="en-US" sz="2200" dirty="0"/>
              <a:t>The next database function we will discuss is filtering.</a:t>
            </a:r>
          </a:p>
          <a:p>
            <a:pPr marL="0" indent="0">
              <a:buNone/>
            </a:pPr>
            <a:r>
              <a:rPr lang="en-US" sz="2200" dirty="0"/>
              <a:t> Filtering is different from sorting</a:t>
            </a:r>
          </a:p>
          <a:p>
            <a:pPr marL="0" indent="0">
              <a:buNone/>
            </a:pPr>
            <a:r>
              <a:rPr lang="en-US" sz="2200" dirty="0"/>
              <a:t>It selects a specific set of data from the database rather than requesting the entire set Database.</a:t>
            </a:r>
          </a:p>
          <a:p>
            <a:pPr marL="0" indent="0">
              <a:buNone/>
            </a:pPr>
            <a:r>
              <a:rPr lang="en-US" sz="2200" dirty="0"/>
              <a:t> Filtering allows you to select a set of entries in an equal database Enter specific data into the field</a:t>
            </a:r>
          </a:p>
        </p:txBody>
      </p:sp>
    </p:spTree>
    <p:extLst>
      <p:ext uri="{BB962C8B-B14F-4D97-AF65-F5344CB8AC3E}">
        <p14:creationId xmlns:p14="http://schemas.microsoft.com/office/powerpoint/2010/main" val="2952111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37AC278-A16F-A3F6-9E5C-CB1964D33C7F}"/>
              </a:ext>
            </a:extLst>
          </p:cNvPr>
          <p:cNvSpPr txBox="1"/>
          <p:nvPr/>
        </p:nvSpPr>
        <p:spPr>
          <a:xfrm>
            <a:off x="356260" y="1544460"/>
            <a:ext cx="3933107" cy="4558228"/>
          </a:xfrm>
          <a:prstGeom prst="rect">
            <a:avLst/>
          </a:prstGeom>
        </p:spPr>
        <p:txBody>
          <a:bodyPr vert="horz" lIns="91440" tIns="45720" rIns="91440" bIns="45720" rtlCol="0">
            <a:normAutofit/>
          </a:bodyPr>
          <a:lstStyle/>
          <a:p>
            <a:pPr>
              <a:lnSpc>
                <a:spcPct val="90000"/>
              </a:lnSpc>
              <a:spcAft>
                <a:spcPts val="600"/>
              </a:spcAft>
            </a:pPr>
            <a:r>
              <a:rPr lang="en-US" sz="1700" dirty="0"/>
              <a:t>For example, referring to Figure  instead of By arranging all the data by sorting by class average, we can choose to display only the row Items with a category average of 88.6. To do this, we start by highlighting The entire database, including column headings and cells B4:I21. Then we choose Data &gt; Filter &gt; Auto filter from list. This selection will transform the database by adding drop-down arrows to each field </a:t>
            </a:r>
          </a:p>
        </p:txBody>
      </p:sp>
      <p:pic>
        <p:nvPicPr>
          <p:cNvPr id="5" name="Content Placeholder 4">
            <a:extLst>
              <a:ext uri="{FF2B5EF4-FFF2-40B4-BE49-F238E27FC236}">
                <a16:creationId xmlns:a16="http://schemas.microsoft.com/office/drawing/2014/main" id="{8EA3827D-2790-2EEB-71F1-D6C450082B6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151733" y="1544460"/>
            <a:ext cx="6791136" cy="3769079"/>
          </a:xfrm>
          <a:prstGeom prst="rect">
            <a:avLst/>
          </a:prstGeom>
        </p:spPr>
      </p:pic>
    </p:spTree>
    <p:extLst>
      <p:ext uri="{BB962C8B-B14F-4D97-AF65-F5344CB8AC3E}">
        <p14:creationId xmlns:p14="http://schemas.microsoft.com/office/powerpoint/2010/main" val="1221014244"/>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8B8EFC3-5D3E-81B2-7055-1A8637CD4A9C}"/>
              </a:ext>
            </a:extLst>
          </p:cNvPr>
          <p:cNvSpPr>
            <a:spLocks noGrp="1"/>
          </p:cNvSpPr>
          <p:nvPr>
            <p:ph type="title"/>
          </p:nvPr>
        </p:nvSpPr>
        <p:spPr>
          <a:xfrm>
            <a:off x="838200" y="365125"/>
            <a:ext cx="10515600" cy="930275"/>
          </a:xfrm>
        </p:spPr>
        <p:txBody>
          <a:bodyPr>
            <a:normAutofit/>
          </a:bodyPr>
          <a:lstStyle/>
          <a:p>
            <a:r>
              <a:rPr lang="en-US" dirty="0"/>
              <a:t>Steps to make the Filtering</a:t>
            </a:r>
          </a:p>
        </p:txBody>
      </p:sp>
      <p:sp>
        <p:nvSpPr>
          <p:cNvPr id="3" name="Content Placeholder 2">
            <a:extLst>
              <a:ext uri="{FF2B5EF4-FFF2-40B4-BE49-F238E27FC236}">
                <a16:creationId xmlns:a16="http://schemas.microsoft.com/office/drawing/2014/main" id="{B7029B0B-52A0-165A-DD0C-5E0DB7C2DDBF}"/>
              </a:ext>
            </a:extLst>
          </p:cNvPr>
          <p:cNvSpPr>
            <a:spLocks/>
          </p:cNvSpPr>
          <p:nvPr/>
        </p:nvSpPr>
        <p:spPr>
          <a:xfrm>
            <a:off x="1227702" y="4367895"/>
            <a:ext cx="4579331" cy="2124980"/>
          </a:xfrm>
          <a:prstGeom prst="rect">
            <a:avLst/>
          </a:prstGeom>
        </p:spPr>
        <p:txBody>
          <a:bodyPr>
            <a:normAutofit fontScale="92500" lnSpcReduction="10000"/>
          </a:bodyPr>
          <a:lstStyle/>
          <a:p>
            <a:pPr defTabSz="822960">
              <a:spcAft>
                <a:spcPts val="600"/>
              </a:spcAft>
            </a:pPr>
            <a:r>
              <a:rPr lang="en-US" sz="1700" kern="1200" dirty="0">
                <a:solidFill>
                  <a:schemeClr val="tx1"/>
                </a:solidFill>
                <a:latin typeface="+mn-lt"/>
                <a:ea typeface="+mn-ea"/>
                <a:cs typeface="+mn-cs"/>
              </a:rPr>
              <a:t>Select the arrow attached to the Category Average field.</a:t>
            </a:r>
          </a:p>
          <a:p>
            <a:pPr defTabSz="822960">
              <a:spcAft>
                <a:spcPts val="600"/>
              </a:spcAft>
            </a:pPr>
            <a:r>
              <a:rPr lang="en-US" sz="1700" kern="1200" dirty="0">
                <a:solidFill>
                  <a:schemeClr val="tx1"/>
                </a:solidFill>
                <a:latin typeface="+mn-lt"/>
                <a:ea typeface="+mn-ea"/>
                <a:cs typeface="+mn-cs"/>
              </a:rPr>
              <a:t>Define a data value (e.g., 88.6) to filter the database.</a:t>
            </a:r>
          </a:p>
          <a:p>
            <a:pPr defTabSz="822960">
              <a:spcAft>
                <a:spcPts val="600"/>
              </a:spcAft>
            </a:pPr>
            <a:r>
              <a:rPr lang="en-US" sz="1700" kern="1200" dirty="0">
                <a:solidFill>
                  <a:schemeClr val="tx1"/>
                </a:solidFill>
                <a:latin typeface="+mn-lt"/>
                <a:ea typeface="+mn-ea"/>
                <a:cs typeface="+mn-cs"/>
              </a:rPr>
              <a:t>Only display rows where the class average entries match the chosen value.</a:t>
            </a:r>
          </a:p>
          <a:p>
            <a:pPr defTabSz="822960">
              <a:spcAft>
                <a:spcPts val="600"/>
              </a:spcAft>
            </a:pPr>
            <a:r>
              <a:rPr lang="en-US" sz="1700" kern="1200" dirty="0">
                <a:solidFill>
                  <a:schemeClr val="tx1"/>
                </a:solidFill>
                <a:latin typeface="+mn-lt"/>
                <a:ea typeface="+mn-ea"/>
                <a:cs typeface="+mn-cs"/>
              </a:rPr>
              <a:t>To view the entire database again, click the option arrow for the category average and choose “All” </a:t>
            </a:r>
            <a:endParaRPr lang="en-US" sz="1700" dirty="0"/>
          </a:p>
        </p:txBody>
      </p:sp>
      <p:pic>
        <p:nvPicPr>
          <p:cNvPr id="4" name="Picture 3">
            <a:extLst>
              <a:ext uri="{FF2B5EF4-FFF2-40B4-BE49-F238E27FC236}">
                <a16:creationId xmlns:a16="http://schemas.microsoft.com/office/drawing/2014/main" id="{CC75A385-6062-EAA2-A311-90B7BC234FEA}"/>
              </a:ext>
            </a:extLst>
          </p:cNvPr>
          <p:cNvPicPr>
            <a:picLocks noChangeAspect="1"/>
          </p:cNvPicPr>
          <p:nvPr/>
        </p:nvPicPr>
        <p:blipFill>
          <a:blip r:embed="rId2"/>
          <a:stretch>
            <a:fillRect/>
          </a:stretch>
        </p:blipFill>
        <p:spPr>
          <a:xfrm>
            <a:off x="1227703" y="1849939"/>
            <a:ext cx="4579331" cy="2532558"/>
          </a:xfrm>
          <a:prstGeom prst="rect">
            <a:avLst/>
          </a:prstGeom>
        </p:spPr>
      </p:pic>
      <p:pic>
        <p:nvPicPr>
          <p:cNvPr id="5" name="Picture 4">
            <a:extLst>
              <a:ext uri="{FF2B5EF4-FFF2-40B4-BE49-F238E27FC236}">
                <a16:creationId xmlns:a16="http://schemas.microsoft.com/office/drawing/2014/main" id="{7321E011-5CD6-728B-D577-9FE9339229CA}"/>
              </a:ext>
            </a:extLst>
          </p:cNvPr>
          <p:cNvPicPr>
            <a:picLocks noChangeAspect="1"/>
          </p:cNvPicPr>
          <p:nvPr/>
        </p:nvPicPr>
        <p:blipFill>
          <a:blip r:embed="rId3"/>
          <a:stretch>
            <a:fillRect/>
          </a:stretch>
        </p:blipFill>
        <p:spPr>
          <a:xfrm>
            <a:off x="7453655" y="2795938"/>
            <a:ext cx="4535157" cy="640559"/>
          </a:xfrm>
          <a:prstGeom prst="rect">
            <a:avLst/>
          </a:prstGeom>
        </p:spPr>
      </p:pic>
      <p:sp>
        <p:nvSpPr>
          <p:cNvPr id="9" name="TextBox 8">
            <a:extLst>
              <a:ext uri="{FF2B5EF4-FFF2-40B4-BE49-F238E27FC236}">
                <a16:creationId xmlns:a16="http://schemas.microsoft.com/office/drawing/2014/main" id="{B314F285-F857-79DA-D57E-F85667FC2491}"/>
              </a:ext>
            </a:extLst>
          </p:cNvPr>
          <p:cNvSpPr txBox="1"/>
          <p:nvPr/>
        </p:nvSpPr>
        <p:spPr>
          <a:xfrm>
            <a:off x="7453655" y="3790133"/>
            <a:ext cx="4535157" cy="1041824"/>
          </a:xfrm>
          <a:prstGeom prst="rect">
            <a:avLst/>
          </a:prstGeom>
          <a:noFill/>
        </p:spPr>
        <p:txBody>
          <a:bodyPr wrap="square">
            <a:spAutoFit/>
          </a:bodyPr>
          <a:lstStyle/>
          <a:p>
            <a:pPr marL="257175" indent="-257175" defTabSz="822960">
              <a:spcAft>
                <a:spcPts val="600"/>
              </a:spcAft>
              <a:buFont typeface="Arial" panose="020B0604020202020204" pitchFamily="34" charset="0"/>
              <a:buChar char="•"/>
            </a:pPr>
            <a:r>
              <a:rPr lang="en-US" sz="1620" kern="1200" dirty="0">
                <a:solidFill>
                  <a:schemeClr val="tx1"/>
                </a:solidFill>
                <a:latin typeface="+mn-lt"/>
                <a:ea typeface="+mn-ea"/>
                <a:cs typeface="+mn-cs"/>
              </a:rPr>
              <a:t> </a:t>
            </a:r>
            <a:r>
              <a:rPr lang="en-US" sz="1350" kern="1200" dirty="0">
                <a:solidFill>
                  <a:schemeClr val="tx1"/>
                </a:solidFill>
                <a:latin typeface="+mn-lt"/>
                <a:ea typeface="+mn-ea"/>
                <a:cs typeface="+mn-cs"/>
              </a:rPr>
              <a:t>Selecting the drop-down list of values in the Class Average field.</a:t>
            </a:r>
          </a:p>
          <a:p>
            <a:pPr marL="257175" indent="-257175" defTabSz="822960">
              <a:spcAft>
                <a:spcPts val="600"/>
              </a:spcAft>
              <a:buFont typeface="Arial" panose="020B0604020202020204" pitchFamily="34" charset="0"/>
              <a:buChar char="•"/>
            </a:pPr>
            <a:r>
              <a:rPr lang="en-US" sz="1350" kern="1200" dirty="0">
                <a:solidFill>
                  <a:schemeClr val="tx1"/>
                </a:solidFill>
                <a:latin typeface="+mn-lt"/>
                <a:ea typeface="+mn-ea"/>
                <a:cs typeface="+mn-cs"/>
              </a:rPr>
              <a:t>The database is filtered to only show data entries with a Class Average equal to 88.6</a:t>
            </a:r>
            <a:endParaRPr lang="en-US" sz="1500" dirty="0"/>
          </a:p>
        </p:txBody>
      </p:sp>
      <p:sp>
        <p:nvSpPr>
          <p:cNvPr id="10" name="Arrow: Right 9">
            <a:extLst>
              <a:ext uri="{FF2B5EF4-FFF2-40B4-BE49-F238E27FC236}">
                <a16:creationId xmlns:a16="http://schemas.microsoft.com/office/drawing/2014/main" id="{B3F2F0C4-1496-AF28-4CB3-73F691CB0B2C}"/>
              </a:ext>
            </a:extLst>
          </p:cNvPr>
          <p:cNvSpPr/>
          <p:nvPr/>
        </p:nvSpPr>
        <p:spPr>
          <a:xfrm>
            <a:off x="6094476" y="3790133"/>
            <a:ext cx="1159039" cy="4612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60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8B8EFC3-5D3E-81B2-7055-1A8637CD4A9C}"/>
              </a:ext>
            </a:extLst>
          </p:cNvPr>
          <p:cNvSpPr>
            <a:spLocks noGrp="1"/>
          </p:cNvSpPr>
          <p:nvPr>
            <p:ph type="title"/>
          </p:nvPr>
        </p:nvSpPr>
        <p:spPr>
          <a:xfrm>
            <a:off x="838200" y="365125"/>
            <a:ext cx="10515600" cy="930275"/>
          </a:xfrm>
        </p:spPr>
        <p:txBody>
          <a:bodyPr>
            <a:normAutofit/>
          </a:bodyPr>
          <a:lstStyle/>
          <a:p>
            <a:r>
              <a:rPr lang="en-US" dirty="0"/>
              <a:t>Steps to make the Filtering</a:t>
            </a:r>
          </a:p>
        </p:txBody>
      </p:sp>
      <p:sp>
        <p:nvSpPr>
          <p:cNvPr id="10" name="Arrow: Right 9">
            <a:extLst>
              <a:ext uri="{FF2B5EF4-FFF2-40B4-BE49-F238E27FC236}">
                <a16:creationId xmlns:a16="http://schemas.microsoft.com/office/drawing/2014/main" id="{B3F2F0C4-1496-AF28-4CB3-73F691CB0B2C}"/>
              </a:ext>
            </a:extLst>
          </p:cNvPr>
          <p:cNvSpPr/>
          <p:nvPr/>
        </p:nvSpPr>
        <p:spPr>
          <a:xfrm>
            <a:off x="4443806" y="3710863"/>
            <a:ext cx="1159039" cy="4612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FD230D-8EB7-C85B-3EAD-55F07470EA76}"/>
              </a:ext>
            </a:extLst>
          </p:cNvPr>
          <p:cNvPicPr>
            <a:picLocks noChangeAspect="1"/>
          </p:cNvPicPr>
          <p:nvPr/>
        </p:nvPicPr>
        <p:blipFill>
          <a:blip r:embed="rId2"/>
          <a:stretch>
            <a:fillRect/>
          </a:stretch>
        </p:blipFill>
        <p:spPr>
          <a:xfrm>
            <a:off x="365167" y="1859180"/>
            <a:ext cx="3732797" cy="1382783"/>
          </a:xfrm>
          <a:prstGeom prst="rect">
            <a:avLst/>
          </a:prstGeom>
        </p:spPr>
      </p:pic>
      <p:sp>
        <p:nvSpPr>
          <p:cNvPr id="8" name="TextBox 7">
            <a:extLst>
              <a:ext uri="{FF2B5EF4-FFF2-40B4-BE49-F238E27FC236}">
                <a16:creationId xmlns:a16="http://schemas.microsoft.com/office/drawing/2014/main" id="{6E40D8C1-EE5E-1EFF-6A5F-86F636B6AA3B}"/>
              </a:ext>
            </a:extLst>
          </p:cNvPr>
          <p:cNvSpPr txBox="1"/>
          <p:nvPr/>
        </p:nvSpPr>
        <p:spPr>
          <a:xfrm>
            <a:off x="365166" y="3394811"/>
            <a:ext cx="3732797" cy="2031325"/>
          </a:xfrm>
          <a:prstGeom prst="rect">
            <a:avLst/>
          </a:prstGeom>
          <a:noFill/>
        </p:spPr>
        <p:txBody>
          <a:bodyPr wrap="square">
            <a:spAutoFit/>
          </a:bodyPr>
          <a:lstStyle/>
          <a:p>
            <a:pPr marL="285750" indent="-285750">
              <a:buFont typeface="Arial" panose="020B0604020202020204" pitchFamily="34" charset="0"/>
              <a:buChar char="•"/>
            </a:pPr>
            <a:r>
              <a:rPr lang="en-US" dirty="0"/>
              <a:t>Top 10: This option displays either the top or bottom 10 entries (or a specified amount) based on your preference.</a:t>
            </a:r>
          </a:p>
          <a:p>
            <a:pPr marL="285750" indent="-285750">
              <a:buFont typeface="Arial" panose="020B0604020202020204" pitchFamily="34" charset="0"/>
              <a:buChar char="•"/>
            </a:pPr>
            <a:r>
              <a:rPr lang="en-US" dirty="0"/>
              <a:t>Custom: With this option, you can define specific criteria for filtering the data.</a:t>
            </a:r>
          </a:p>
        </p:txBody>
      </p:sp>
      <p:pic>
        <p:nvPicPr>
          <p:cNvPr id="11" name="Picture 10">
            <a:extLst>
              <a:ext uri="{FF2B5EF4-FFF2-40B4-BE49-F238E27FC236}">
                <a16:creationId xmlns:a16="http://schemas.microsoft.com/office/drawing/2014/main" id="{DC12B67B-1CFF-9DD4-CC13-270BC11C1BC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305797" y="1895086"/>
            <a:ext cx="5048003" cy="1805403"/>
          </a:xfrm>
          <a:prstGeom prst="rect">
            <a:avLst/>
          </a:prstGeom>
        </p:spPr>
      </p:pic>
      <p:sp>
        <p:nvSpPr>
          <p:cNvPr id="13" name="TextBox 12">
            <a:extLst>
              <a:ext uri="{FF2B5EF4-FFF2-40B4-BE49-F238E27FC236}">
                <a16:creationId xmlns:a16="http://schemas.microsoft.com/office/drawing/2014/main" id="{52DB8890-58AC-85A1-FF1C-0846E6A10D2B}"/>
              </a:ext>
            </a:extLst>
          </p:cNvPr>
          <p:cNvSpPr txBox="1"/>
          <p:nvPr/>
        </p:nvSpPr>
        <p:spPr>
          <a:xfrm>
            <a:off x="6176536" y="3941480"/>
            <a:ext cx="5177264" cy="2031325"/>
          </a:xfrm>
          <a:prstGeom prst="rect">
            <a:avLst/>
          </a:prstGeom>
          <a:noFill/>
        </p:spPr>
        <p:txBody>
          <a:bodyPr wrap="square">
            <a:spAutoFit/>
          </a:bodyPr>
          <a:lstStyle/>
          <a:p>
            <a:r>
              <a:rPr lang="en-US" dirty="0"/>
              <a:t>Choosing the Top 10 option from the drop-down list.</a:t>
            </a:r>
          </a:p>
          <a:p>
            <a:pPr marL="742950" lvl="1" indent="-285750">
              <a:buFont typeface="Arial" panose="020B0604020202020204" pitchFamily="34" charset="0"/>
              <a:buChar char="•"/>
            </a:pPr>
            <a:r>
              <a:rPr lang="en-US" dirty="0">
                <a:solidFill>
                  <a:srgbClr val="002060"/>
                </a:solidFill>
              </a:rPr>
              <a:t>Specifying</a:t>
            </a:r>
          </a:p>
          <a:p>
            <a:pPr lvl="1"/>
            <a:r>
              <a:rPr lang="en-US" dirty="0">
                <a:solidFill>
                  <a:srgbClr val="002060"/>
                </a:solidFill>
              </a:rPr>
              <a:t>Top or Bottom, a certain number, and items or percent.</a:t>
            </a:r>
          </a:p>
          <a:p>
            <a:pPr marL="742950" lvl="1" indent="-285750">
              <a:buFont typeface="Arial" panose="020B0604020202020204" pitchFamily="34" charset="0"/>
              <a:buChar char="•"/>
            </a:pPr>
            <a:r>
              <a:rPr lang="en-US" dirty="0">
                <a:solidFill>
                  <a:srgbClr val="002060"/>
                </a:solidFill>
              </a:rPr>
              <a:t>The database is updated to</a:t>
            </a:r>
          </a:p>
          <a:p>
            <a:pPr lvl="1"/>
            <a:r>
              <a:rPr lang="en-US" dirty="0">
                <a:solidFill>
                  <a:srgbClr val="002060"/>
                </a:solidFill>
              </a:rPr>
              <a:t>show only the number of entries specified</a:t>
            </a:r>
            <a:r>
              <a:rPr lang="en-US" dirty="0"/>
              <a:t>.</a:t>
            </a:r>
          </a:p>
        </p:txBody>
      </p:sp>
    </p:spTree>
    <p:extLst>
      <p:ext uri="{BB962C8B-B14F-4D97-AF65-F5344CB8AC3E}">
        <p14:creationId xmlns:p14="http://schemas.microsoft.com/office/powerpoint/2010/main" val="88730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A368-72E4-DF43-1444-7FB940E9DAC6}"/>
              </a:ext>
            </a:extLst>
          </p:cNvPr>
          <p:cNvSpPr>
            <a:spLocks noGrp="1"/>
          </p:cNvSpPr>
          <p:nvPr>
            <p:ph type="title"/>
          </p:nvPr>
        </p:nvSpPr>
        <p:spPr/>
        <p:txBody>
          <a:bodyPr/>
          <a:lstStyle/>
          <a:p>
            <a:r>
              <a:rPr lang="en-US" altLang="en-US" sz="4400" dirty="0"/>
              <a:t>Steps to make the Filtering</a:t>
            </a:r>
            <a:endParaRPr lang="en-US" dirty="0"/>
          </a:p>
        </p:txBody>
      </p:sp>
      <p:pic>
        <p:nvPicPr>
          <p:cNvPr id="13" name="Picture 12">
            <a:extLst>
              <a:ext uri="{FF2B5EF4-FFF2-40B4-BE49-F238E27FC236}">
                <a16:creationId xmlns:a16="http://schemas.microsoft.com/office/drawing/2014/main" id="{F6E54360-FF67-DE69-8D4B-6DB5A92F103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1495522"/>
            <a:ext cx="4529447" cy="2515095"/>
          </a:xfrm>
          <a:prstGeom prst="rect">
            <a:avLst/>
          </a:prstGeom>
        </p:spPr>
      </p:pic>
      <p:pic>
        <p:nvPicPr>
          <p:cNvPr id="15" name="Picture 14">
            <a:extLst>
              <a:ext uri="{FF2B5EF4-FFF2-40B4-BE49-F238E27FC236}">
                <a16:creationId xmlns:a16="http://schemas.microsoft.com/office/drawing/2014/main" id="{241863EE-3764-95B9-79CC-3B20DF7D6D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114583" y="2304002"/>
            <a:ext cx="4995868" cy="898133"/>
          </a:xfrm>
          <a:prstGeom prst="rect">
            <a:avLst/>
          </a:prstGeom>
        </p:spPr>
      </p:pic>
      <p:sp>
        <p:nvSpPr>
          <p:cNvPr id="19" name="TextBox 18">
            <a:extLst>
              <a:ext uri="{FF2B5EF4-FFF2-40B4-BE49-F238E27FC236}">
                <a16:creationId xmlns:a16="http://schemas.microsoft.com/office/drawing/2014/main" id="{8246BAB2-9E09-20D1-327E-3E24B057547B}"/>
              </a:ext>
            </a:extLst>
          </p:cNvPr>
          <p:cNvSpPr txBox="1"/>
          <p:nvPr/>
        </p:nvSpPr>
        <p:spPr>
          <a:xfrm>
            <a:off x="838200" y="4078990"/>
            <a:ext cx="4529447" cy="2585323"/>
          </a:xfrm>
          <a:prstGeom prst="rect">
            <a:avLst/>
          </a:prstGeom>
          <a:noFill/>
        </p:spPr>
        <p:txBody>
          <a:bodyPr wrap="square">
            <a:spAutoFit/>
          </a:bodyPr>
          <a:lstStyle/>
          <a:p>
            <a:r>
              <a:rPr lang="en-US" dirty="0"/>
              <a:t>The Custom option provides a set of inequality specifications. You can filter entries based on whether their field value is less than, greater than, or equal to a specified value. Additionally, you can narrow your search to a specific range of values. For instance, in the figure, we’ve chosen a list of entries where the average separation falls between 81.1 and 82.4</a:t>
            </a:r>
          </a:p>
        </p:txBody>
      </p:sp>
      <p:sp>
        <p:nvSpPr>
          <p:cNvPr id="21" name="TextBox 20">
            <a:extLst>
              <a:ext uri="{FF2B5EF4-FFF2-40B4-BE49-F238E27FC236}">
                <a16:creationId xmlns:a16="http://schemas.microsoft.com/office/drawing/2014/main" id="{059C0847-5EBF-E357-5152-05B22F583C55}"/>
              </a:ext>
            </a:extLst>
          </p:cNvPr>
          <p:cNvSpPr txBox="1"/>
          <p:nvPr/>
        </p:nvSpPr>
        <p:spPr>
          <a:xfrm>
            <a:off x="7114583" y="3429000"/>
            <a:ext cx="4995868" cy="2031325"/>
          </a:xfrm>
          <a:prstGeom prst="rect">
            <a:avLst/>
          </a:prstGeom>
          <a:noFill/>
        </p:spPr>
        <p:txBody>
          <a:bodyPr wrap="square">
            <a:spAutoFit/>
          </a:bodyPr>
          <a:lstStyle/>
          <a:p>
            <a:r>
              <a:rPr lang="en-US" dirty="0"/>
              <a:t>electing the Custom option. </a:t>
            </a:r>
          </a:p>
          <a:p>
            <a:pPr marL="742950" lvl="1" indent="-285750">
              <a:buFont typeface="Arial" panose="020B0604020202020204" pitchFamily="34" charset="0"/>
              <a:buChar char="•"/>
            </a:pPr>
            <a:r>
              <a:rPr lang="en-US" dirty="0">
                <a:solidFill>
                  <a:srgbClr val="002060"/>
                </a:solidFill>
              </a:rPr>
              <a:t>Specifying to show only entries with</a:t>
            </a:r>
          </a:p>
          <a:p>
            <a:pPr lvl="1"/>
            <a:r>
              <a:rPr lang="en-US" dirty="0">
                <a:solidFill>
                  <a:srgbClr val="002060"/>
                </a:solidFill>
              </a:rPr>
              <a:t>Class Average values greater than or equal to 81.1 and less than or equal to 82.4.</a:t>
            </a:r>
          </a:p>
          <a:p>
            <a:r>
              <a:rPr lang="en-US" dirty="0">
                <a:solidFill>
                  <a:srgbClr val="002060"/>
                </a:solidFill>
              </a:rPr>
              <a:t> </a:t>
            </a:r>
          </a:p>
          <a:p>
            <a:pPr marL="742950" lvl="1" indent="-285750">
              <a:buFont typeface="Arial" panose="020B0604020202020204" pitchFamily="34" charset="0"/>
              <a:buChar char="•"/>
            </a:pPr>
            <a:r>
              <a:rPr lang="en-US" dirty="0">
                <a:solidFill>
                  <a:srgbClr val="002060"/>
                </a:solidFill>
              </a:rPr>
              <a:t>The database is updated to show only these entries</a:t>
            </a:r>
            <a:r>
              <a:rPr lang="en-US" dirty="0"/>
              <a:t>.</a:t>
            </a:r>
          </a:p>
        </p:txBody>
      </p:sp>
      <p:sp>
        <p:nvSpPr>
          <p:cNvPr id="22" name="Arrow: Right 21">
            <a:extLst>
              <a:ext uri="{FF2B5EF4-FFF2-40B4-BE49-F238E27FC236}">
                <a16:creationId xmlns:a16="http://schemas.microsoft.com/office/drawing/2014/main" id="{D0BDFB45-FF40-85F2-F136-ACF8C97AF16B}"/>
              </a:ext>
            </a:extLst>
          </p:cNvPr>
          <p:cNvSpPr/>
          <p:nvPr/>
        </p:nvSpPr>
        <p:spPr>
          <a:xfrm>
            <a:off x="5665316" y="3780000"/>
            <a:ext cx="1159039" cy="4612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44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636F71-C323-460F-7599-B58FCB0BDE0D}"/>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Summarize in filtering</a:t>
            </a:r>
          </a:p>
        </p:txBody>
      </p:sp>
      <p:graphicFrame>
        <p:nvGraphicFramePr>
          <p:cNvPr id="25" name="Content Placeholder 2">
            <a:extLst>
              <a:ext uri="{FF2B5EF4-FFF2-40B4-BE49-F238E27FC236}">
                <a16:creationId xmlns:a16="http://schemas.microsoft.com/office/drawing/2014/main" id="{69C4F887-3BC3-3C3E-88F4-C7BD87CC4456}"/>
              </a:ext>
            </a:extLst>
          </p:cNvPr>
          <p:cNvGraphicFramePr>
            <a:graphicFrameLocks noGrp="1"/>
          </p:cNvGraphicFramePr>
          <p:nvPr>
            <p:ph idx="1"/>
            <p:extLst>
              <p:ext uri="{D42A27DB-BD31-4B8C-83A1-F6EECF244321}">
                <p14:modId xmlns:p14="http://schemas.microsoft.com/office/powerpoint/2010/main" val="5265532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36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516DC9-3ACF-8AA4-560C-03F685D7C467}"/>
              </a:ext>
            </a:extLst>
          </p:cNvPr>
          <p:cNvSpPr>
            <a:spLocks noGrp="1"/>
          </p:cNvSpPr>
          <p:nvPr>
            <p:ph type="title"/>
          </p:nvPr>
        </p:nvSpPr>
        <p:spPr>
          <a:xfrm>
            <a:off x="1043631" y="809898"/>
            <a:ext cx="9942716" cy="1554480"/>
          </a:xfrm>
        </p:spPr>
        <p:txBody>
          <a:bodyPr anchor="ctr">
            <a:normAutofit/>
          </a:bodyPr>
          <a:lstStyle/>
          <a:p>
            <a:r>
              <a:rPr lang="en-US" sz="4800"/>
              <a:t>Presentation Overview</a:t>
            </a:r>
            <a:endParaRPr lang="en-US" sz="4800" dirty="0"/>
          </a:p>
        </p:txBody>
      </p:sp>
      <p:sp>
        <p:nvSpPr>
          <p:cNvPr id="3" name="Content Placeholder 2">
            <a:extLst>
              <a:ext uri="{FF2B5EF4-FFF2-40B4-BE49-F238E27FC236}">
                <a16:creationId xmlns:a16="http://schemas.microsoft.com/office/drawing/2014/main" id="{DE9F9DBA-6E49-50CD-4B95-0D8E5A7FFF1F}"/>
              </a:ext>
            </a:extLst>
          </p:cNvPr>
          <p:cNvSpPr>
            <a:spLocks noGrp="1"/>
          </p:cNvSpPr>
          <p:nvPr>
            <p:ph idx="1"/>
          </p:nvPr>
        </p:nvSpPr>
        <p:spPr>
          <a:xfrm>
            <a:off x="1043631" y="2704013"/>
            <a:ext cx="9941319" cy="3781295"/>
          </a:xfrm>
        </p:spPr>
        <p:txBody>
          <a:bodyPr anchor="ctr">
            <a:normAutofit fontScale="92500" lnSpcReduction="20000"/>
          </a:bodyPr>
          <a:lstStyle/>
          <a:p>
            <a:pPr>
              <a:spcBef>
                <a:spcPts val="1200"/>
              </a:spcBef>
              <a:spcAft>
                <a:spcPts val="1200"/>
              </a:spcAft>
            </a:pPr>
            <a:r>
              <a:rPr lang="en-US" sz="2200" b="0" i="0" dirty="0">
                <a:effectLst/>
                <a:latin typeface="Arial" panose="020B0604020202020204" pitchFamily="34" charset="0"/>
              </a:rPr>
              <a:t>Introduction</a:t>
            </a:r>
            <a:endParaRPr lang="ar-EG" sz="2200" dirty="0">
              <a:latin typeface="Arial" panose="020B0604020202020204" pitchFamily="34" charset="0"/>
            </a:endParaRPr>
          </a:p>
          <a:p>
            <a:pPr>
              <a:spcBef>
                <a:spcPts val="1200"/>
              </a:spcBef>
              <a:spcAft>
                <a:spcPts val="1200"/>
              </a:spcAft>
            </a:pPr>
            <a:r>
              <a:rPr lang="en-US" sz="2200" b="0" i="0" dirty="0">
                <a:effectLst/>
                <a:latin typeface="Arial" panose="020B0604020202020204" pitchFamily="34" charset="0"/>
              </a:rPr>
              <a:t>Importing Data</a:t>
            </a:r>
            <a:endParaRPr lang="ar-EG" sz="2200" dirty="0">
              <a:latin typeface="Arial" panose="020B0604020202020204" pitchFamily="34" charset="0"/>
            </a:endParaRPr>
          </a:p>
          <a:p>
            <a:pPr>
              <a:spcBef>
                <a:spcPts val="1200"/>
              </a:spcBef>
              <a:spcAft>
                <a:spcPts val="1200"/>
              </a:spcAft>
            </a:pPr>
            <a:r>
              <a:rPr lang="en-US" sz="2200" b="0" i="0" dirty="0">
                <a:effectLst/>
                <a:latin typeface="Arial" panose="020B0604020202020204" pitchFamily="34" charset="0"/>
              </a:rPr>
              <a:t>Exporting Data</a:t>
            </a:r>
            <a:endParaRPr lang="ar-EG" sz="2200" dirty="0">
              <a:latin typeface="Arial" panose="020B0604020202020204" pitchFamily="34" charset="0"/>
            </a:endParaRPr>
          </a:p>
          <a:p>
            <a:pPr>
              <a:spcBef>
                <a:spcPts val="1200"/>
              </a:spcBef>
              <a:spcAft>
                <a:spcPts val="1200"/>
              </a:spcAft>
            </a:pPr>
            <a:r>
              <a:rPr lang="en-US" sz="2200" b="0" i="0" dirty="0">
                <a:effectLst/>
                <a:latin typeface="Arial" panose="020B0604020202020204" pitchFamily="34" charset="0"/>
              </a:rPr>
              <a:t>Creating Pivot Tables from External Data</a:t>
            </a:r>
            <a:endParaRPr lang="ar-EG" sz="2200" dirty="0">
              <a:latin typeface="Arial" panose="020B0604020202020204" pitchFamily="34" charset="0"/>
            </a:endParaRPr>
          </a:p>
          <a:p>
            <a:pPr>
              <a:spcBef>
                <a:spcPts val="1200"/>
              </a:spcBef>
              <a:spcAft>
                <a:spcPts val="1200"/>
              </a:spcAft>
            </a:pPr>
            <a:r>
              <a:rPr lang="en-US" sz="2200" b="0" i="0" dirty="0">
                <a:effectLst/>
                <a:latin typeface="Arial" panose="020B0604020202020204" pitchFamily="34" charset="0"/>
              </a:rPr>
              <a:t>Using Excel as a Database</a:t>
            </a:r>
            <a:endParaRPr lang="ar-EG" sz="2200" b="0" i="0" dirty="0">
              <a:effectLst/>
              <a:latin typeface="Arial" panose="020B0604020202020204" pitchFamily="34" charset="0"/>
            </a:endParaRPr>
          </a:p>
          <a:p>
            <a:pPr>
              <a:spcBef>
                <a:spcPts val="1200"/>
              </a:spcBef>
              <a:spcAft>
                <a:spcPts val="1200"/>
              </a:spcAft>
            </a:pPr>
            <a:r>
              <a:rPr kumimoji="0" lang="en-US" altLang="en-US" sz="2400" b="0" i="0" u="none" strike="noStrike" cap="none" normalizeH="0" baseline="0" dirty="0">
                <a:ln>
                  <a:noFill/>
                </a:ln>
                <a:effectLst/>
                <a:latin typeface="Arial Unicode MS"/>
              </a:rPr>
              <a:t>Practical (DSS) application</a:t>
            </a:r>
            <a:endParaRPr lang="ar-EG" sz="2200" dirty="0">
              <a:latin typeface="Arial" panose="020B0604020202020204" pitchFamily="34" charset="0"/>
            </a:endParaRPr>
          </a:p>
          <a:p>
            <a:pPr>
              <a:spcBef>
                <a:spcPts val="1200"/>
              </a:spcBef>
              <a:spcAft>
                <a:spcPts val="1200"/>
              </a:spcAft>
            </a:pPr>
            <a:r>
              <a:rPr lang="en-US" sz="2200" b="0" i="0" dirty="0">
                <a:effectLst/>
                <a:latin typeface="Arial" panose="020B0604020202020204" pitchFamily="34" charset="0"/>
              </a:rPr>
              <a:t>Summary</a:t>
            </a:r>
            <a:r>
              <a:rPr lang="en-US" sz="2200" dirty="0"/>
              <a:t> </a:t>
            </a:r>
            <a:br>
              <a:rPr lang="en-US" sz="2000" dirty="0"/>
            </a:br>
            <a:endParaRPr lang="en-US" sz="2000" dirty="0"/>
          </a:p>
        </p:txBody>
      </p:sp>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83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several black hard drives&#10;&#10;Description automatically generated">
            <a:extLst>
              <a:ext uri="{FF2B5EF4-FFF2-40B4-BE49-F238E27FC236}">
                <a16:creationId xmlns:a16="http://schemas.microsoft.com/office/drawing/2014/main" id="{A1862CB2-0EFB-0279-F299-ED8BCF91C458}"/>
              </a:ext>
            </a:extLst>
          </p:cNvPr>
          <p:cNvPicPr>
            <a:picLocks noChangeAspect="1"/>
          </p:cNvPicPr>
          <p:nvPr/>
        </p:nvPicPr>
        <p:blipFill rotWithShape="1">
          <a:blip r:embed="rId2"/>
          <a:srcRect l="18668" r="46688"/>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9C69B5C6-F60E-0374-2AB0-57DEE445F65E}"/>
              </a:ext>
            </a:extLst>
          </p:cNvPr>
          <p:cNvSpPr>
            <a:spLocks noGrp="1"/>
          </p:cNvSpPr>
          <p:nvPr>
            <p:ph type="title"/>
          </p:nvPr>
        </p:nvSpPr>
        <p:spPr>
          <a:xfrm>
            <a:off x="1137034" y="609600"/>
            <a:ext cx="6831188" cy="1322887"/>
          </a:xfrm>
        </p:spPr>
        <p:txBody>
          <a:bodyPr>
            <a:normAutofit/>
          </a:bodyPr>
          <a:lstStyle/>
          <a:p>
            <a:r>
              <a:rPr lang="en-US" dirty="0"/>
              <a:t>Dfunctions</a:t>
            </a:r>
          </a:p>
        </p:txBody>
      </p:sp>
      <p:sp>
        <p:nvSpPr>
          <p:cNvPr id="3" name="Content Placeholder 2">
            <a:extLst>
              <a:ext uri="{FF2B5EF4-FFF2-40B4-BE49-F238E27FC236}">
                <a16:creationId xmlns:a16="http://schemas.microsoft.com/office/drawing/2014/main" id="{170DFAC6-AD89-D177-BC32-1A9D561C396A}"/>
              </a:ext>
            </a:extLst>
          </p:cNvPr>
          <p:cNvSpPr>
            <a:spLocks noGrp="1"/>
          </p:cNvSpPr>
          <p:nvPr>
            <p:ph idx="1"/>
          </p:nvPr>
        </p:nvSpPr>
        <p:spPr>
          <a:xfrm>
            <a:off x="1137035" y="2194102"/>
            <a:ext cx="6516216" cy="3908585"/>
          </a:xfrm>
        </p:spPr>
        <p:txBody>
          <a:bodyPr>
            <a:normAutofit/>
          </a:bodyPr>
          <a:lstStyle/>
          <a:p>
            <a:r>
              <a:rPr lang="en-US" sz="2000" dirty="0"/>
              <a:t>There is a group of Excel functions that are meant specifically for working with Excel as a database; we call these functions Dfunctions. These are specific functions designed for use with databases. They include </a:t>
            </a:r>
          </a:p>
        </p:txBody>
      </p:sp>
      <p:sp>
        <p:nvSpPr>
          <p:cNvPr id="7" name="Freeform: Shape 6">
            <a:extLst>
              <a:ext uri="{FF2B5EF4-FFF2-40B4-BE49-F238E27FC236}">
                <a16:creationId xmlns:a16="http://schemas.microsoft.com/office/drawing/2014/main" id="{94B29AFD-358D-917A-8C11-962649E4DEF3}"/>
              </a:ext>
            </a:extLst>
          </p:cNvPr>
          <p:cNvSpPr/>
          <p:nvPr/>
        </p:nvSpPr>
        <p:spPr>
          <a:xfrm>
            <a:off x="993798" y="3682115"/>
            <a:ext cx="2749412" cy="2507026"/>
          </a:xfrm>
          <a:custGeom>
            <a:avLst/>
            <a:gdLst>
              <a:gd name="connsiteX0" fmla="*/ 1391042 w 2782085"/>
              <a:gd name="connsiteY0" fmla="*/ 0 h 2782085"/>
              <a:gd name="connsiteX1" fmla="*/ 2782085 w 2782085"/>
              <a:gd name="connsiteY1" fmla="*/ 1391043 h 2782085"/>
              <a:gd name="connsiteX2" fmla="*/ 1391043 w 2782085"/>
              <a:gd name="connsiteY2" fmla="*/ 1391043 h 2782085"/>
              <a:gd name="connsiteX3" fmla="*/ 1391042 w 2782085"/>
              <a:gd name="connsiteY3" fmla="*/ 0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1391042" y="0"/>
                </a:moveTo>
                <a:cubicBezTo>
                  <a:pt x="2159294" y="0"/>
                  <a:pt x="2782085" y="622791"/>
                  <a:pt x="2782085" y="1391043"/>
                </a:cubicBezTo>
                <a:lnTo>
                  <a:pt x="1391043" y="1391043"/>
                </a:lnTo>
                <a:cubicBezTo>
                  <a:pt x="1391043" y="927362"/>
                  <a:pt x="1391042" y="463681"/>
                  <a:pt x="1391042" y="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3158" tIns="535006" rIns="352846" bIns="1459718" numCol="1" spcCol="1270" anchor="ctr" anchorCtr="0">
            <a:noAutofit/>
          </a:bodyPr>
          <a:lstStyle/>
          <a:p>
            <a:pPr marL="0" lvl="0" indent="0" algn="ctr" defTabSz="711200">
              <a:lnSpc>
                <a:spcPct val="90000"/>
              </a:lnSpc>
              <a:spcBef>
                <a:spcPct val="0"/>
              </a:spcBef>
              <a:spcAft>
                <a:spcPct val="35000"/>
              </a:spcAft>
              <a:buNone/>
            </a:pPr>
            <a:r>
              <a:rPr lang="en-US" sz="1500" kern="1200" dirty="0"/>
              <a:t>DAVERAGE</a:t>
            </a:r>
          </a:p>
        </p:txBody>
      </p:sp>
      <p:sp>
        <p:nvSpPr>
          <p:cNvPr id="8" name="Freeform: Shape 7">
            <a:extLst>
              <a:ext uri="{FF2B5EF4-FFF2-40B4-BE49-F238E27FC236}">
                <a16:creationId xmlns:a16="http://schemas.microsoft.com/office/drawing/2014/main" id="{787698AD-513A-24AF-065E-B0FFCA0314A7}"/>
              </a:ext>
            </a:extLst>
          </p:cNvPr>
          <p:cNvSpPr/>
          <p:nvPr/>
        </p:nvSpPr>
        <p:spPr>
          <a:xfrm>
            <a:off x="986697" y="3654915"/>
            <a:ext cx="2782085" cy="2782085"/>
          </a:xfrm>
          <a:custGeom>
            <a:avLst/>
            <a:gdLst>
              <a:gd name="connsiteX0" fmla="*/ 2782085 w 2782085"/>
              <a:gd name="connsiteY0" fmla="*/ 1391043 h 2782085"/>
              <a:gd name="connsiteX1" fmla="*/ 1391042 w 2782085"/>
              <a:gd name="connsiteY1" fmla="*/ 2782086 h 2782085"/>
              <a:gd name="connsiteX2" fmla="*/ 1391043 w 2782085"/>
              <a:gd name="connsiteY2" fmla="*/ 1391043 h 2782085"/>
              <a:gd name="connsiteX3" fmla="*/ 2782085 w 2782085"/>
              <a:gd name="connsiteY3" fmla="*/ 1391043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2782085" y="1391043"/>
                </a:moveTo>
                <a:cubicBezTo>
                  <a:pt x="2782085" y="2159295"/>
                  <a:pt x="2159294" y="2782086"/>
                  <a:pt x="1391042" y="2782086"/>
                </a:cubicBezTo>
                <a:cubicBezTo>
                  <a:pt x="1391042" y="2318405"/>
                  <a:pt x="1391043" y="1854724"/>
                  <a:pt x="1391043" y="1391043"/>
                </a:cubicBezTo>
                <a:lnTo>
                  <a:pt x="2782085" y="139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1043" tIns="1461043" rIns="334961" bIns="533681" numCol="1" spcCol="1270" anchor="ctr" anchorCtr="0">
            <a:noAutofit/>
          </a:bodyPr>
          <a:lstStyle/>
          <a:p>
            <a:pPr marL="0" lvl="0" indent="0" algn="ctr" defTabSz="711200">
              <a:lnSpc>
                <a:spcPct val="90000"/>
              </a:lnSpc>
              <a:spcBef>
                <a:spcPct val="0"/>
              </a:spcBef>
              <a:spcAft>
                <a:spcPct val="35000"/>
              </a:spcAft>
              <a:buNone/>
            </a:pPr>
            <a:r>
              <a:rPr lang="en-US" sz="1600" kern="1200" dirty="0"/>
              <a:t>DSUM</a:t>
            </a:r>
          </a:p>
        </p:txBody>
      </p:sp>
      <p:sp>
        <p:nvSpPr>
          <p:cNvPr id="10" name="Freeform: Shape 9">
            <a:extLst>
              <a:ext uri="{FF2B5EF4-FFF2-40B4-BE49-F238E27FC236}">
                <a16:creationId xmlns:a16="http://schemas.microsoft.com/office/drawing/2014/main" id="{18AB8ACC-F243-A205-F22D-591EEB80623F}"/>
              </a:ext>
            </a:extLst>
          </p:cNvPr>
          <p:cNvSpPr/>
          <p:nvPr/>
        </p:nvSpPr>
        <p:spPr>
          <a:xfrm>
            <a:off x="851493" y="3654916"/>
            <a:ext cx="2782085" cy="2782085"/>
          </a:xfrm>
          <a:custGeom>
            <a:avLst/>
            <a:gdLst>
              <a:gd name="connsiteX0" fmla="*/ 1391043 w 2782085"/>
              <a:gd name="connsiteY0" fmla="*/ 2782085 h 2782085"/>
              <a:gd name="connsiteX1" fmla="*/ 0 w 2782085"/>
              <a:gd name="connsiteY1" fmla="*/ 1391042 h 2782085"/>
              <a:gd name="connsiteX2" fmla="*/ 1391043 w 2782085"/>
              <a:gd name="connsiteY2" fmla="*/ 1391043 h 2782085"/>
              <a:gd name="connsiteX3" fmla="*/ 1391043 w 2782085"/>
              <a:gd name="connsiteY3" fmla="*/ 2782085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1391043" y="2782085"/>
                </a:moveTo>
                <a:cubicBezTo>
                  <a:pt x="622791" y="2782085"/>
                  <a:pt x="0" y="2159294"/>
                  <a:pt x="0" y="1391042"/>
                </a:cubicBezTo>
                <a:lnTo>
                  <a:pt x="1391043" y="1391043"/>
                </a:lnTo>
                <a:lnTo>
                  <a:pt x="1391043" y="27820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4961" tIns="1461043" rIns="1461043" bIns="533681" numCol="1" spcCol="1270" anchor="ctr" anchorCtr="0">
            <a:noAutofit/>
          </a:bodyPr>
          <a:lstStyle/>
          <a:p>
            <a:pPr marL="0" lvl="0" indent="0" algn="ctr" defTabSz="711200">
              <a:lnSpc>
                <a:spcPct val="90000"/>
              </a:lnSpc>
              <a:spcBef>
                <a:spcPct val="0"/>
              </a:spcBef>
              <a:spcAft>
                <a:spcPct val="35000"/>
              </a:spcAft>
              <a:buNone/>
            </a:pPr>
            <a:r>
              <a:rPr lang="en-US" sz="1600" kern="1200" dirty="0"/>
              <a:t>DMAX</a:t>
            </a:r>
          </a:p>
        </p:txBody>
      </p:sp>
      <p:sp>
        <p:nvSpPr>
          <p:cNvPr id="12" name="Freeform: Shape 11">
            <a:extLst>
              <a:ext uri="{FF2B5EF4-FFF2-40B4-BE49-F238E27FC236}">
                <a16:creationId xmlns:a16="http://schemas.microsoft.com/office/drawing/2014/main" id="{31692B8A-E1E1-2CF4-DEC4-772E2EAD269A}"/>
              </a:ext>
            </a:extLst>
          </p:cNvPr>
          <p:cNvSpPr/>
          <p:nvPr/>
        </p:nvSpPr>
        <p:spPr>
          <a:xfrm>
            <a:off x="877065" y="3668515"/>
            <a:ext cx="2782085" cy="2507027"/>
          </a:xfrm>
          <a:custGeom>
            <a:avLst/>
            <a:gdLst>
              <a:gd name="connsiteX0" fmla="*/ 0 w 2782085"/>
              <a:gd name="connsiteY0" fmla="*/ 1391043 h 2782085"/>
              <a:gd name="connsiteX1" fmla="*/ 1391043 w 2782085"/>
              <a:gd name="connsiteY1" fmla="*/ 0 h 2782085"/>
              <a:gd name="connsiteX2" fmla="*/ 1391043 w 2782085"/>
              <a:gd name="connsiteY2" fmla="*/ 1391043 h 2782085"/>
              <a:gd name="connsiteX3" fmla="*/ 0 w 2782085"/>
              <a:gd name="connsiteY3" fmla="*/ 1391043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0" y="1391043"/>
                </a:moveTo>
                <a:cubicBezTo>
                  <a:pt x="0" y="622791"/>
                  <a:pt x="622791" y="0"/>
                  <a:pt x="1391043" y="0"/>
                </a:cubicBezTo>
                <a:lnTo>
                  <a:pt x="1391043" y="1391043"/>
                </a:lnTo>
                <a:lnTo>
                  <a:pt x="0" y="13910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4961" tIns="533681" rIns="1461043" bIns="1461043" numCol="1" spcCol="1270" anchor="ctr" anchorCtr="0">
            <a:noAutofit/>
          </a:bodyPr>
          <a:lstStyle/>
          <a:p>
            <a:pPr marL="0" lvl="0" indent="0" algn="ctr" defTabSz="711200">
              <a:lnSpc>
                <a:spcPct val="90000"/>
              </a:lnSpc>
              <a:spcBef>
                <a:spcPct val="0"/>
              </a:spcBef>
              <a:spcAft>
                <a:spcPct val="35000"/>
              </a:spcAft>
              <a:buNone/>
            </a:pPr>
            <a:r>
              <a:rPr lang="en-US" sz="1600" kern="1200" dirty="0"/>
              <a:t>DMIN</a:t>
            </a:r>
          </a:p>
        </p:txBody>
      </p:sp>
      <p:grpSp>
        <p:nvGrpSpPr>
          <p:cNvPr id="18" name="Group 17">
            <a:extLst>
              <a:ext uri="{FF2B5EF4-FFF2-40B4-BE49-F238E27FC236}">
                <a16:creationId xmlns:a16="http://schemas.microsoft.com/office/drawing/2014/main" id="{DC362A68-0835-681D-DD39-D700A2135BDA}"/>
              </a:ext>
            </a:extLst>
          </p:cNvPr>
          <p:cNvGrpSpPr/>
          <p:nvPr/>
        </p:nvGrpSpPr>
        <p:grpSpPr>
          <a:xfrm>
            <a:off x="5089226" y="3654915"/>
            <a:ext cx="2728660" cy="2976433"/>
            <a:chOff x="5035138" y="3709375"/>
            <a:chExt cx="2905851" cy="2831240"/>
          </a:xfrm>
          <a:solidFill>
            <a:srgbClr val="C00000"/>
          </a:solidFill>
        </p:grpSpPr>
        <p:sp>
          <p:nvSpPr>
            <p:cNvPr id="14" name="Freeform: Shape 13">
              <a:extLst>
                <a:ext uri="{FF2B5EF4-FFF2-40B4-BE49-F238E27FC236}">
                  <a16:creationId xmlns:a16="http://schemas.microsoft.com/office/drawing/2014/main" id="{C3AB772E-C26C-BD11-0DA9-DB973372936A}"/>
                </a:ext>
              </a:extLst>
            </p:cNvPr>
            <p:cNvSpPr/>
            <p:nvPr/>
          </p:nvSpPr>
          <p:spPr>
            <a:xfrm>
              <a:off x="5035138" y="3729726"/>
              <a:ext cx="2782085" cy="2507027"/>
            </a:xfrm>
            <a:custGeom>
              <a:avLst/>
              <a:gdLst>
                <a:gd name="connsiteX0" fmla="*/ 0 w 2782085"/>
                <a:gd name="connsiteY0" fmla="*/ 1391043 h 2782085"/>
                <a:gd name="connsiteX1" fmla="*/ 1391043 w 2782085"/>
                <a:gd name="connsiteY1" fmla="*/ 0 h 2782085"/>
                <a:gd name="connsiteX2" fmla="*/ 1391043 w 2782085"/>
                <a:gd name="connsiteY2" fmla="*/ 1391043 h 2782085"/>
                <a:gd name="connsiteX3" fmla="*/ 0 w 2782085"/>
                <a:gd name="connsiteY3" fmla="*/ 1391043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0" y="1391043"/>
                  </a:moveTo>
                  <a:cubicBezTo>
                    <a:pt x="0" y="622791"/>
                    <a:pt x="622791" y="0"/>
                    <a:pt x="1391043" y="0"/>
                  </a:cubicBezTo>
                  <a:lnTo>
                    <a:pt x="1391043" y="1391043"/>
                  </a:lnTo>
                  <a:lnTo>
                    <a:pt x="0" y="1391043"/>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4961" tIns="533681" rIns="1461043" bIns="1461043" numCol="1" spcCol="1270" anchor="ctr" anchorCtr="0">
              <a:noAutofit/>
            </a:bodyPr>
            <a:lstStyle/>
            <a:p>
              <a:pPr marL="0" lvl="0" indent="0" algn="ctr" defTabSz="711200">
                <a:lnSpc>
                  <a:spcPct val="90000"/>
                </a:lnSpc>
                <a:spcBef>
                  <a:spcPct val="0"/>
                </a:spcBef>
                <a:spcAft>
                  <a:spcPct val="35000"/>
                </a:spcAft>
                <a:buNone/>
              </a:pPr>
              <a:r>
                <a:rPr lang="en-US" sz="1600" kern="1200" dirty="0"/>
                <a:t>MIN</a:t>
              </a:r>
            </a:p>
          </p:txBody>
        </p:sp>
        <p:sp>
          <p:nvSpPr>
            <p:cNvPr id="15" name="Freeform: Shape 14">
              <a:extLst>
                <a:ext uri="{FF2B5EF4-FFF2-40B4-BE49-F238E27FC236}">
                  <a16:creationId xmlns:a16="http://schemas.microsoft.com/office/drawing/2014/main" id="{4FB1499E-39F0-669B-4EA7-51A84D3B3356}"/>
                </a:ext>
              </a:extLst>
            </p:cNvPr>
            <p:cNvSpPr/>
            <p:nvPr/>
          </p:nvSpPr>
          <p:spPr>
            <a:xfrm>
              <a:off x="5062371" y="3744128"/>
              <a:ext cx="2782085" cy="2782085"/>
            </a:xfrm>
            <a:custGeom>
              <a:avLst/>
              <a:gdLst>
                <a:gd name="connsiteX0" fmla="*/ 1391043 w 2782085"/>
                <a:gd name="connsiteY0" fmla="*/ 2782085 h 2782085"/>
                <a:gd name="connsiteX1" fmla="*/ 0 w 2782085"/>
                <a:gd name="connsiteY1" fmla="*/ 1391042 h 2782085"/>
                <a:gd name="connsiteX2" fmla="*/ 1391043 w 2782085"/>
                <a:gd name="connsiteY2" fmla="*/ 1391043 h 2782085"/>
                <a:gd name="connsiteX3" fmla="*/ 1391043 w 2782085"/>
                <a:gd name="connsiteY3" fmla="*/ 2782085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1391043" y="2782085"/>
                  </a:moveTo>
                  <a:cubicBezTo>
                    <a:pt x="622791" y="2782085"/>
                    <a:pt x="0" y="2159294"/>
                    <a:pt x="0" y="1391042"/>
                  </a:cubicBezTo>
                  <a:lnTo>
                    <a:pt x="1391043" y="1391043"/>
                  </a:lnTo>
                  <a:lnTo>
                    <a:pt x="1391043" y="27820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4961" tIns="1461043" rIns="1461043" bIns="533681" numCol="1" spcCol="1270" anchor="ctr" anchorCtr="0">
              <a:noAutofit/>
            </a:bodyPr>
            <a:lstStyle/>
            <a:p>
              <a:pPr marL="0" lvl="0" indent="0" algn="ctr" defTabSz="711200">
                <a:lnSpc>
                  <a:spcPct val="90000"/>
                </a:lnSpc>
                <a:spcBef>
                  <a:spcPct val="0"/>
                </a:spcBef>
                <a:spcAft>
                  <a:spcPct val="35000"/>
                </a:spcAft>
                <a:buNone/>
              </a:pPr>
              <a:r>
                <a:rPr lang="en-US" sz="1600" kern="1200" dirty="0"/>
                <a:t>MAX</a:t>
              </a:r>
            </a:p>
          </p:txBody>
        </p:sp>
        <p:sp>
          <p:nvSpPr>
            <p:cNvPr id="16" name="Freeform: Shape 15">
              <a:extLst>
                <a:ext uri="{FF2B5EF4-FFF2-40B4-BE49-F238E27FC236}">
                  <a16:creationId xmlns:a16="http://schemas.microsoft.com/office/drawing/2014/main" id="{8456F230-0539-0440-FB71-19B727008FAA}"/>
                </a:ext>
              </a:extLst>
            </p:cNvPr>
            <p:cNvSpPr/>
            <p:nvPr/>
          </p:nvSpPr>
          <p:spPr>
            <a:xfrm>
              <a:off x="5125379" y="3709375"/>
              <a:ext cx="2815610" cy="2507026"/>
            </a:xfrm>
            <a:custGeom>
              <a:avLst/>
              <a:gdLst>
                <a:gd name="connsiteX0" fmla="*/ 1391042 w 2782085"/>
                <a:gd name="connsiteY0" fmla="*/ 0 h 2782085"/>
                <a:gd name="connsiteX1" fmla="*/ 2782085 w 2782085"/>
                <a:gd name="connsiteY1" fmla="*/ 1391043 h 2782085"/>
                <a:gd name="connsiteX2" fmla="*/ 1391043 w 2782085"/>
                <a:gd name="connsiteY2" fmla="*/ 1391043 h 2782085"/>
                <a:gd name="connsiteX3" fmla="*/ 1391042 w 2782085"/>
                <a:gd name="connsiteY3" fmla="*/ 0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1391042" y="0"/>
                  </a:moveTo>
                  <a:cubicBezTo>
                    <a:pt x="2159294" y="0"/>
                    <a:pt x="2782085" y="622791"/>
                    <a:pt x="2782085" y="1391043"/>
                  </a:cubicBezTo>
                  <a:lnTo>
                    <a:pt x="1391043" y="1391043"/>
                  </a:lnTo>
                  <a:cubicBezTo>
                    <a:pt x="1391043" y="927362"/>
                    <a:pt x="1391042" y="463681"/>
                    <a:pt x="1391042" y="0"/>
                  </a:cubicBez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3158" tIns="535006" rIns="352846" bIns="1459718" numCol="1" spcCol="1270" anchor="ctr" anchorCtr="0">
              <a:noAutofit/>
            </a:bodyPr>
            <a:lstStyle/>
            <a:p>
              <a:pPr marL="0" lvl="0" indent="0" algn="ctr" defTabSz="711200">
                <a:lnSpc>
                  <a:spcPct val="90000"/>
                </a:lnSpc>
                <a:spcBef>
                  <a:spcPct val="0"/>
                </a:spcBef>
                <a:spcAft>
                  <a:spcPct val="35000"/>
                </a:spcAft>
                <a:buNone/>
              </a:pPr>
              <a:r>
                <a:rPr lang="en-US" sz="1600" kern="1200" dirty="0"/>
                <a:t>AVERAGE</a:t>
              </a:r>
            </a:p>
          </p:txBody>
        </p:sp>
        <p:sp>
          <p:nvSpPr>
            <p:cNvPr id="17" name="Freeform: Shape 16">
              <a:extLst>
                <a:ext uri="{FF2B5EF4-FFF2-40B4-BE49-F238E27FC236}">
                  <a16:creationId xmlns:a16="http://schemas.microsoft.com/office/drawing/2014/main" id="{8A3B7DBE-7847-5DD8-C102-6AF158A3ACBC}"/>
                </a:ext>
              </a:extLst>
            </p:cNvPr>
            <p:cNvSpPr/>
            <p:nvPr/>
          </p:nvSpPr>
          <p:spPr>
            <a:xfrm>
              <a:off x="5152894" y="3758530"/>
              <a:ext cx="2782085" cy="2782085"/>
            </a:xfrm>
            <a:custGeom>
              <a:avLst/>
              <a:gdLst>
                <a:gd name="connsiteX0" fmla="*/ 2782085 w 2782085"/>
                <a:gd name="connsiteY0" fmla="*/ 1391043 h 2782085"/>
                <a:gd name="connsiteX1" fmla="*/ 1391042 w 2782085"/>
                <a:gd name="connsiteY1" fmla="*/ 2782086 h 2782085"/>
                <a:gd name="connsiteX2" fmla="*/ 1391043 w 2782085"/>
                <a:gd name="connsiteY2" fmla="*/ 1391043 h 2782085"/>
                <a:gd name="connsiteX3" fmla="*/ 2782085 w 2782085"/>
                <a:gd name="connsiteY3" fmla="*/ 1391043 h 2782085"/>
              </a:gdLst>
              <a:ahLst/>
              <a:cxnLst>
                <a:cxn ang="0">
                  <a:pos x="connsiteX0" y="connsiteY0"/>
                </a:cxn>
                <a:cxn ang="0">
                  <a:pos x="connsiteX1" y="connsiteY1"/>
                </a:cxn>
                <a:cxn ang="0">
                  <a:pos x="connsiteX2" y="connsiteY2"/>
                </a:cxn>
                <a:cxn ang="0">
                  <a:pos x="connsiteX3" y="connsiteY3"/>
                </a:cxn>
              </a:cxnLst>
              <a:rect l="l" t="t" r="r" b="b"/>
              <a:pathLst>
                <a:path w="2782085" h="2782085">
                  <a:moveTo>
                    <a:pt x="2782085" y="1391043"/>
                  </a:moveTo>
                  <a:cubicBezTo>
                    <a:pt x="2782085" y="2159295"/>
                    <a:pt x="2159294" y="2782086"/>
                    <a:pt x="1391042" y="2782086"/>
                  </a:cubicBezTo>
                  <a:cubicBezTo>
                    <a:pt x="1391042" y="2318405"/>
                    <a:pt x="1391043" y="1854724"/>
                    <a:pt x="1391043" y="1391043"/>
                  </a:cubicBezTo>
                  <a:lnTo>
                    <a:pt x="2782085" y="1391043"/>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1043" tIns="1461043" rIns="334961" bIns="533681" numCol="1" spcCol="1270" anchor="ctr" anchorCtr="0">
              <a:noAutofit/>
            </a:bodyPr>
            <a:lstStyle/>
            <a:p>
              <a:pPr marL="0" lvl="0" indent="0" algn="ctr" defTabSz="711200">
                <a:lnSpc>
                  <a:spcPct val="90000"/>
                </a:lnSpc>
                <a:spcBef>
                  <a:spcPct val="0"/>
                </a:spcBef>
                <a:spcAft>
                  <a:spcPct val="35000"/>
                </a:spcAft>
                <a:buNone/>
              </a:pPr>
              <a:r>
                <a:rPr lang="en-US" sz="1600" kern="1200" dirty="0"/>
                <a:t>SUM</a:t>
              </a:r>
            </a:p>
          </p:txBody>
        </p:sp>
      </p:grpSp>
      <p:sp>
        <p:nvSpPr>
          <p:cNvPr id="20" name="Callout: Right Arrow 19">
            <a:extLst>
              <a:ext uri="{FF2B5EF4-FFF2-40B4-BE49-F238E27FC236}">
                <a16:creationId xmlns:a16="http://schemas.microsoft.com/office/drawing/2014/main" id="{B3EAD84C-D7FD-6AB0-7D16-F157BFD18566}"/>
              </a:ext>
            </a:extLst>
          </p:cNvPr>
          <p:cNvSpPr/>
          <p:nvPr/>
        </p:nvSpPr>
        <p:spPr>
          <a:xfrm>
            <a:off x="3774131" y="4677822"/>
            <a:ext cx="1254406" cy="736270"/>
          </a:xfrm>
          <a:prstGeom prst="rightArrow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Is not</a:t>
            </a:r>
          </a:p>
        </p:txBody>
      </p:sp>
    </p:spTree>
    <p:extLst>
      <p:ext uri="{BB962C8B-B14F-4D97-AF65-F5344CB8AC3E}">
        <p14:creationId xmlns:p14="http://schemas.microsoft.com/office/powerpoint/2010/main" val="208283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1" presetClass="entr" presetSubtype="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nt">
            <a:extLst>
              <a:ext uri="{FF2B5EF4-FFF2-40B4-BE49-F238E27FC236}">
                <a16:creationId xmlns:a16="http://schemas.microsoft.com/office/drawing/2014/main" id="{D507FF4D-437C-D7BF-6F24-44F86D668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96A6198-2F4E-CD4B-61D2-1A871391D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E6353-276C-2246-45AD-080B20C17ABB}"/>
              </a:ext>
            </a:extLst>
          </p:cNvPr>
          <p:cNvSpPr>
            <a:spLocks noGrp="1"/>
          </p:cNvSpPr>
          <p:nvPr>
            <p:ph type="title"/>
          </p:nvPr>
        </p:nvSpPr>
        <p:spPr>
          <a:xfrm>
            <a:off x="775586" y="632009"/>
            <a:ext cx="8351921" cy="821626"/>
          </a:xfrm>
        </p:spPr>
        <p:txBody>
          <a:bodyPr vert="horz" lIns="91440" tIns="45720" rIns="91440" bIns="45720" rtlCol="0" anchor="t">
            <a:normAutofit fontScale="90000"/>
          </a:bodyPr>
          <a:lstStyle/>
          <a:p>
            <a:r>
              <a:rPr lang="en-US" sz="6000" b="1" kern="1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DMAX (Example)</a:t>
            </a:r>
            <a:endParaRPr lang="en-US" sz="60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A57CC5D6-B557-6542-73F4-8A1B16A543E8}"/>
              </a:ext>
            </a:extLst>
          </p:cNvPr>
          <p:cNvSpPr/>
          <p:nvPr/>
        </p:nvSpPr>
        <p:spPr>
          <a:xfrm>
            <a:off x="838199" y="1825625"/>
            <a:ext cx="10515599"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t>DMAX function in Excel is a database function that returns the maximum value selected from a database table-like array or range using a specified condition.</a:t>
            </a:r>
          </a:p>
        </p:txBody>
      </p:sp>
      <p:graphicFrame>
        <p:nvGraphicFramePr>
          <p:cNvPr id="5" name="Table 4">
            <a:extLst>
              <a:ext uri="{FF2B5EF4-FFF2-40B4-BE49-F238E27FC236}">
                <a16:creationId xmlns:a16="http://schemas.microsoft.com/office/drawing/2014/main" id="{F660D59F-0EB5-35BF-EAE8-C8E3A7F9E228}"/>
              </a:ext>
            </a:extLst>
          </p:cNvPr>
          <p:cNvGraphicFramePr>
            <a:graphicFrameLocks noGrp="1"/>
          </p:cNvGraphicFramePr>
          <p:nvPr>
            <p:extLst>
              <p:ext uri="{D42A27DB-BD31-4B8C-83A1-F6EECF244321}">
                <p14:modId xmlns:p14="http://schemas.microsoft.com/office/powerpoint/2010/main" val="1733213166"/>
              </p:ext>
            </p:extLst>
          </p:nvPr>
        </p:nvGraphicFramePr>
        <p:xfrm>
          <a:off x="838199" y="2854614"/>
          <a:ext cx="3294414" cy="3708400"/>
        </p:xfrm>
        <a:graphic>
          <a:graphicData uri="http://schemas.openxmlformats.org/drawingml/2006/table">
            <a:tbl>
              <a:tblPr firstRow="1" bandRow="1">
                <a:tableStyleId>{5C22544A-7EE6-4342-B048-85BDC9FD1C3A}</a:tableStyleId>
              </a:tblPr>
              <a:tblGrid>
                <a:gridCol w="1560617">
                  <a:extLst>
                    <a:ext uri="{9D8B030D-6E8A-4147-A177-3AD203B41FA5}">
                      <a16:colId xmlns:a16="http://schemas.microsoft.com/office/drawing/2014/main" val="2565186815"/>
                    </a:ext>
                  </a:extLst>
                </a:gridCol>
                <a:gridCol w="1733797">
                  <a:extLst>
                    <a:ext uri="{9D8B030D-6E8A-4147-A177-3AD203B41FA5}">
                      <a16:colId xmlns:a16="http://schemas.microsoft.com/office/drawing/2014/main" val="1330818759"/>
                    </a:ext>
                  </a:extLst>
                </a:gridCol>
              </a:tblGrid>
              <a:tr h="370840">
                <a:tc>
                  <a:txBody>
                    <a:bodyPr/>
                    <a:lstStyle/>
                    <a:p>
                      <a:pPr algn="ctr"/>
                      <a:r>
                        <a:rPr lang="en-US" dirty="0"/>
                        <a:t>ItemName</a:t>
                      </a:r>
                    </a:p>
                  </a:txBody>
                  <a:tcPr anchor="ctr"/>
                </a:tc>
                <a:tc>
                  <a:txBody>
                    <a:bodyPr/>
                    <a:lstStyle/>
                    <a:p>
                      <a:pPr algn="ctr"/>
                      <a:r>
                        <a:rPr lang="en-US" dirty="0"/>
                        <a:t>Sales</a:t>
                      </a:r>
                    </a:p>
                  </a:txBody>
                  <a:tcPr anchor="ctr"/>
                </a:tc>
                <a:extLst>
                  <a:ext uri="{0D108BD9-81ED-4DB2-BD59-A6C34878D82A}">
                    <a16:rowId xmlns:a16="http://schemas.microsoft.com/office/drawing/2014/main" val="1573796866"/>
                  </a:ext>
                </a:extLst>
              </a:tr>
              <a:tr h="370840">
                <a:tc>
                  <a:txBody>
                    <a:bodyPr/>
                    <a:lstStyle/>
                    <a:p>
                      <a:pPr algn="ctr"/>
                      <a:r>
                        <a:rPr lang="en-US" dirty="0"/>
                        <a:t>A</a:t>
                      </a:r>
                    </a:p>
                  </a:txBody>
                  <a:tcPr anchor="ctr"/>
                </a:tc>
                <a:tc>
                  <a:txBody>
                    <a:bodyPr/>
                    <a:lstStyle/>
                    <a:p>
                      <a:pPr algn="ctr"/>
                      <a:r>
                        <a:rPr lang="en-US" dirty="0"/>
                        <a:t>1000$</a:t>
                      </a:r>
                    </a:p>
                  </a:txBody>
                  <a:tcPr anchor="ctr"/>
                </a:tc>
                <a:extLst>
                  <a:ext uri="{0D108BD9-81ED-4DB2-BD59-A6C34878D82A}">
                    <a16:rowId xmlns:a16="http://schemas.microsoft.com/office/drawing/2014/main" val="2865510140"/>
                  </a:ext>
                </a:extLst>
              </a:tr>
              <a:tr h="370840">
                <a:tc>
                  <a:txBody>
                    <a:bodyPr/>
                    <a:lstStyle/>
                    <a:p>
                      <a:pPr algn="ctr"/>
                      <a:r>
                        <a:rPr lang="en-US" dirty="0"/>
                        <a:t>B</a:t>
                      </a:r>
                    </a:p>
                  </a:txBody>
                  <a:tcPr anchor="ctr"/>
                </a:tc>
                <a:tc>
                  <a:txBody>
                    <a:bodyPr/>
                    <a:lstStyle/>
                    <a:p>
                      <a:pPr algn="ctr"/>
                      <a:r>
                        <a:rPr lang="en-US" dirty="0"/>
                        <a:t>2500$</a:t>
                      </a:r>
                    </a:p>
                  </a:txBody>
                  <a:tcPr anchor="ctr"/>
                </a:tc>
                <a:extLst>
                  <a:ext uri="{0D108BD9-81ED-4DB2-BD59-A6C34878D82A}">
                    <a16:rowId xmlns:a16="http://schemas.microsoft.com/office/drawing/2014/main" val="1685176138"/>
                  </a:ext>
                </a:extLst>
              </a:tr>
              <a:tr h="370840">
                <a:tc>
                  <a:txBody>
                    <a:bodyPr/>
                    <a:lstStyle/>
                    <a:p>
                      <a:pPr algn="ctr"/>
                      <a:r>
                        <a:rPr lang="en-US" dirty="0"/>
                        <a:t>A</a:t>
                      </a:r>
                    </a:p>
                  </a:txBody>
                  <a:tcPr anchor="ctr"/>
                </a:tc>
                <a:tc>
                  <a:txBody>
                    <a:bodyPr/>
                    <a:lstStyle/>
                    <a:p>
                      <a:pPr algn="ctr"/>
                      <a:r>
                        <a:rPr lang="en-US" dirty="0"/>
                        <a:t>3500$</a:t>
                      </a:r>
                    </a:p>
                  </a:txBody>
                  <a:tcPr anchor="ctr"/>
                </a:tc>
                <a:extLst>
                  <a:ext uri="{0D108BD9-81ED-4DB2-BD59-A6C34878D82A}">
                    <a16:rowId xmlns:a16="http://schemas.microsoft.com/office/drawing/2014/main" val="3997349094"/>
                  </a:ext>
                </a:extLst>
              </a:tr>
              <a:tr h="370840">
                <a:tc>
                  <a:txBody>
                    <a:bodyPr/>
                    <a:lstStyle/>
                    <a:p>
                      <a:pPr algn="ctr"/>
                      <a:r>
                        <a:rPr lang="en-US" dirty="0"/>
                        <a:t>C</a:t>
                      </a:r>
                    </a:p>
                  </a:txBody>
                  <a:tcPr anchor="ctr"/>
                </a:tc>
                <a:tc>
                  <a:txBody>
                    <a:bodyPr/>
                    <a:lstStyle/>
                    <a:p>
                      <a:pPr algn="ctr"/>
                      <a:r>
                        <a:rPr lang="en-US" dirty="0"/>
                        <a:t>800$</a:t>
                      </a:r>
                    </a:p>
                  </a:txBody>
                  <a:tcPr anchor="ctr"/>
                </a:tc>
                <a:extLst>
                  <a:ext uri="{0D108BD9-81ED-4DB2-BD59-A6C34878D82A}">
                    <a16:rowId xmlns:a16="http://schemas.microsoft.com/office/drawing/2014/main" val="3959039727"/>
                  </a:ext>
                </a:extLst>
              </a:tr>
              <a:tr h="370840">
                <a:tc>
                  <a:txBody>
                    <a:bodyPr/>
                    <a:lstStyle/>
                    <a:p>
                      <a:pPr algn="ctr"/>
                      <a:r>
                        <a:rPr lang="en-US" dirty="0"/>
                        <a:t>A</a:t>
                      </a:r>
                    </a:p>
                  </a:txBody>
                  <a:tcPr anchor="ctr"/>
                </a:tc>
                <a:tc>
                  <a:txBody>
                    <a:bodyPr/>
                    <a:lstStyle/>
                    <a:p>
                      <a:pPr algn="ctr"/>
                      <a:r>
                        <a:rPr lang="en-US" dirty="0"/>
                        <a:t>6000$</a:t>
                      </a:r>
                    </a:p>
                  </a:txBody>
                  <a:tcPr anchor="ctr"/>
                </a:tc>
                <a:extLst>
                  <a:ext uri="{0D108BD9-81ED-4DB2-BD59-A6C34878D82A}">
                    <a16:rowId xmlns:a16="http://schemas.microsoft.com/office/drawing/2014/main" val="1689712870"/>
                  </a:ext>
                </a:extLst>
              </a:tr>
              <a:tr h="370840">
                <a:tc>
                  <a:txBody>
                    <a:bodyPr/>
                    <a:lstStyle/>
                    <a:p>
                      <a:pPr algn="ctr"/>
                      <a:r>
                        <a:rPr lang="en-US" dirty="0"/>
                        <a:t>M</a:t>
                      </a:r>
                    </a:p>
                  </a:txBody>
                  <a:tcPr anchor="ctr"/>
                </a:tc>
                <a:tc>
                  <a:txBody>
                    <a:bodyPr/>
                    <a:lstStyle/>
                    <a:p>
                      <a:pPr algn="ctr"/>
                      <a:r>
                        <a:rPr lang="en-US" dirty="0"/>
                        <a:t>8560$</a:t>
                      </a:r>
                    </a:p>
                  </a:txBody>
                  <a:tcPr anchor="ctr"/>
                </a:tc>
                <a:extLst>
                  <a:ext uri="{0D108BD9-81ED-4DB2-BD59-A6C34878D82A}">
                    <a16:rowId xmlns:a16="http://schemas.microsoft.com/office/drawing/2014/main" val="919711878"/>
                  </a:ext>
                </a:extLst>
              </a:tr>
              <a:tr h="370840">
                <a:tc>
                  <a:txBody>
                    <a:bodyPr/>
                    <a:lstStyle/>
                    <a:p>
                      <a:pPr algn="ctr"/>
                      <a:r>
                        <a:rPr lang="en-US" dirty="0"/>
                        <a:t>A</a:t>
                      </a:r>
                    </a:p>
                  </a:txBody>
                  <a:tcPr anchor="ctr"/>
                </a:tc>
                <a:tc>
                  <a:txBody>
                    <a:bodyPr/>
                    <a:lstStyle/>
                    <a:p>
                      <a:pPr algn="ctr"/>
                      <a:r>
                        <a:rPr lang="en-US" dirty="0"/>
                        <a:t>6950$</a:t>
                      </a:r>
                    </a:p>
                  </a:txBody>
                  <a:tcPr anchor="ctr"/>
                </a:tc>
                <a:extLst>
                  <a:ext uri="{0D108BD9-81ED-4DB2-BD59-A6C34878D82A}">
                    <a16:rowId xmlns:a16="http://schemas.microsoft.com/office/drawing/2014/main" val="2449428184"/>
                  </a:ext>
                </a:extLst>
              </a:tr>
              <a:tr h="370840">
                <a:tc>
                  <a:txBody>
                    <a:bodyPr/>
                    <a:lstStyle/>
                    <a:p>
                      <a:pPr algn="ctr"/>
                      <a:r>
                        <a:rPr lang="en-US" dirty="0"/>
                        <a:t>B</a:t>
                      </a:r>
                    </a:p>
                  </a:txBody>
                  <a:tcPr anchor="ctr"/>
                </a:tc>
                <a:tc>
                  <a:txBody>
                    <a:bodyPr/>
                    <a:lstStyle/>
                    <a:p>
                      <a:pPr algn="ctr"/>
                      <a:r>
                        <a:rPr lang="en-US" dirty="0"/>
                        <a:t>7580$</a:t>
                      </a:r>
                    </a:p>
                  </a:txBody>
                  <a:tcPr anchor="ctr"/>
                </a:tc>
                <a:extLst>
                  <a:ext uri="{0D108BD9-81ED-4DB2-BD59-A6C34878D82A}">
                    <a16:rowId xmlns:a16="http://schemas.microsoft.com/office/drawing/2014/main" val="872450349"/>
                  </a:ext>
                </a:extLst>
              </a:tr>
              <a:tr h="370840">
                <a:tc>
                  <a:txBody>
                    <a:bodyPr/>
                    <a:lstStyle/>
                    <a:p>
                      <a:pPr algn="ctr"/>
                      <a:r>
                        <a:rPr lang="en-US" dirty="0"/>
                        <a:t>N</a:t>
                      </a:r>
                    </a:p>
                  </a:txBody>
                  <a:tcPr anchor="ctr"/>
                </a:tc>
                <a:tc>
                  <a:txBody>
                    <a:bodyPr/>
                    <a:lstStyle/>
                    <a:p>
                      <a:pPr algn="ctr"/>
                      <a:r>
                        <a:rPr lang="en-US" dirty="0"/>
                        <a:t>3650$</a:t>
                      </a:r>
                    </a:p>
                  </a:txBody>
                  <a:tcPr anchor="ctr"/>
                </a:tc>
                <a:extLst>
                  <a:ext uri="{0D108BD9-81ED-4DB2-BD59-A6C34878D82A}">
                    <a16:rowId xmlns:a16="http://schemas.microsoft.com/office/drawing/2014/main" val="1543833051"/>
                  </a:ext>
                </a:extLst>
              </a:tr>
            </a:tbl>
          </a:graphicData>
        </a:graphic>
      </p:graphicFrame>
      <p:pic>
        <p:nvPicPr>
          <p:cNvPr id="7" name="Graphic 6" descr="Monitor with solid fill">
            <a:extLst>
              <a:ext uri="{FF2B5EF4-FFF2-40B4-BE49-F238E27FC236}">
                <a16:creationId xmlns:a16="http://schemas.microsoft.com/office/drawing/2014/main" id="{121435F2-0526-7B63-4C67-349A5A154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372" y="2501816"/>
            <a:ext cx="4890161" cy="4890161"/>
          </a:xfrm>
          <a:prstGeom prst="rect">
            <a:avLst/>
          </a:prstGeom>
        </p:spPr>
      </p:pic>
      <p:graphicFrame>
        <p:nvGraphicFramePr>
          <p:cNvPr id="10" name="Table 9">
            <a:extLst>
              <a:ext uri="{FF2B5EF4-FFF2-40B4-BE49-F238E27FC236}">
                <a16:creationId xmlns:a16="http://schemas.microsoft.com/office/drawing/2014/main" id="{AD67428C-64DE-2B22-8BE5-B8C68EA5D0E7}"/>
              </a:ext>
            </a:extLst>
          </p:cNvPr>
          <p:cNvGraphicFramePr>
            <a:graphicFrameLocks noGrp="1"/>
          </p:cNvGraphicFramePr>
          <p:nvPr>
            <p:extLst>
              <p:ext uri="{D42A27DB-BD31-4B8C-83A1-F6EECF244321}">
                <p14:modId xmlns:p14="http://schemas.microsoft.com/office/powerpoint/2010/main" val="3139027800"/>
              </p:ext>
            </p:extLst>
          </p:nvPr>
        </p:nvGraphicFramePr>
        <p:xfrm>
          <a:off x="5481664" y="5732418"/>
          <a:ext cx="1330660" cy="741680"/>
        </p:xfrm>
        <a:graphic>
          <a:graphicData uri="http://schemas.openxmlformats.org/drawingml/2006/table">
            <a:tbl>
              <a:tblPr firstRow="1" bandRow="1">
                <a:tableStyleId>{5C22544A-7EE6-4342-B048-85BDC9FD1C3A}</a:tableStyleId>
              </a:tblPr>
              <a:tblGrid>
                <a:gridCol w="1330660">
                  <a:extLst>
                    <a:ext uri="{9D8B030D-6E8A-4147-A177-3AD203B41FA5}">
                      <a16:colId xmlns:a16="http://schemas.microsoft.com/office/drawing/2014/main" val="4080464368"/>
                    </a:ext>
                  </a:extLst>
                </a:gridCol>
              </a:tblGrid>
              <a:tr h="370840">
                <a:tc>
                  <a:txBody>
                    <a:bodyPr/>
                    <a:lstStyle/>
                    <a:p>
                      <a:pPr algn="ctr"/>
                      <a:r>
                        <a:rPr lang="en-US" dirty="0"/>
                        <a:t>ItemName</a:t>
                      </a:r>
                    </a:p>
                  </a:txBody>
                  <a:tcPr/>
                </a:tc>
                <a:extLst>
                  <a:ext uri="{0D108BD9-81ED-4DB2-BD59-A6C34878D82A}">
                    <a16:rowId xmlns:a16="http://schemas.microsoft.com/office/drawing/2014/main" val="971509213"/>
                  </a:ext>
                </a:extLst>
              </a:tr>
              <a:tr h="370840">
                <a:tc>
                  <a:txBody>
                    <a:bodyPr/>
                    <a:lstStyle/>
                    <a:p>
                      <a:pPr algn="ctr"/>
                      <a:r>
                        <a:rPr lang="en-US" dirty="0"/>
                        <a:t>A</a:t>
                      </a:r>
                    </a:p>
                  </a:txBody>
                  <a:tcPr/>
                </a:tc>
                <a:extLst>
                  <a:ext uri="{0D108BD9-81ED-4DB2-BD59-A6C34878D82A}">
                    <a16:rowId xmlns:a16="http://schemas.microsoft.com/office/drawing/2014/main" val="2511313619"/>
                  </a:ext>
                </a:extLst>
              </a:tr>
            </a:tbl>
          </a:graphicData>
        </a:graphic>
      </p:graphicFrame>
      <p:sp>
        <p:nvSpPr>
          <p:cNvPr id="12" name="Rectangle 11">
            <a:extLst>
              <a:ext uri="{FF2B5EF4-FFF2-40B4-BE49-F238E27FC236}">
                <a16:creationId xmlns:a16="http://schemas.microsoft.com/office/drawing/2014/main" id="{0E1046C6-6EDC-094F-EE45-5735B7010359}"/>
              </a:ext>
            </a:extLst>
          </p:cNvPr>
          <p:cNvSpPr/>
          <p:nvPr/>
        </p:nvSpPr>
        <p:spPr>
          <a:xfrm>
            <a:off x="7550772" y="3507735"/>
            <a:ext cx="3519192" cy="24021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DMAX(database, field, criteria)</a:t>
            </a:r>
          </a:p>
        </p:txBody>
      </p:sp>
      <p:sp>
        <p:nvSpPr>
          <p:cNvPr id="14" name="Rectangle 13">
            <a:extLst>
              <a:ext uri="{FF2B5EF4-FFF2-40B4-BE49-F238E27FC236}">
                <a16:creationId xmlns:a16="http://schemas.microsoft.com/office/drawing/2014/main" id="{E3423802-B692-9232-AC1C-314557DA7696}"/>
              </a:ext>
            </a:extLst>
          </p:cNvPr>
          <p:cNvSpPr/>
          <p:nvPr/>
        </p:nvSpPr>
        <p:spPr>
          <a:xfrm>
            <a:off x="775586" y="2859907"/>
            <a:ext cx="3419640" cy="3708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ED198505-ADC0-C977-8621-0A87AE8F5BFA}"/>
              </a:ext>
            </a:extLst>
          </p:cNvPr>
          <p:cNvSpPr/>
          <p:nvPr/>
        </p:nvSpPr>
        <p:spPr>
          <a:xfrm>
            <a:off x="2485406" y="2756746"/>
            <a:ext cx="1441863" cy="52251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E77C159F-1880-3159-875E-D29A3868FE0C}"/>
              </a:ext>
            </a:extLst>
          </p:cNvPr>
          <p:cNvSpPr/>
          <p:nvPr/>
        </p:nvSpPr>
        <p:spPr>
          <a:xfrm>
            <a:off x="5115142" y="5632890"/>
            <a:ext cx="1960597" cy="94073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18F2E5-60EA-E337-D814-ADB656E28752}"/>
              </a:ext>
            </a:extLst>
          </p:cNvPr>
          <p:cNvCxnSpPr>
            <a:cxnSpLocks/>
          </p:cNvCxnSpPr>
          <p:nvPr/>
        </p:nvCxnSpPr>
        <p:spPr>
          <a:xfrm flipV="1">
            <a:off x="4195226" y="4843628"/>
            <a:ext cx="4592514" cy="3026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7E9EF44F-4DD8-9665-53E9-998CDF613F82}"/>
              </a:ext>
            </a:extLst>
          </p:cNvPr>
          <p:cNvCxnSpPr>
            <a:cxnSpLocks/>
            <a:stCxn id="19" idx="6"/>
          </p:cNvCxnSpPr>
          <p:nvPr/>
        </p:nvCxnSpPr>
        <p:spPr>
          <a:xfrm>
            <a:off x="3927269" y="3018003"/>
            <a:ext cx="5779325" cy="15696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D19FB863-4DBE-5FA2-BB4D-364C2409B36C}"/>
              </a:ext>
            </a:extLst>
          </p:cNvPr>
          <p:cNvCxnSpPr>
            <a:cxnSpLocks/>
            <a:stCxn id="20" idx="6"/>
          </p:cNvCxnSpPr>
          <p:nvPr/>
        </p:nvCxnSpPr>
        <p:spPr>
          <a:xfrm flipV="1">
            <a:off x="7075739" y="4843628"/>
            <a:ext cx="3160660" cy="12596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E67A34CC-72B9-D6C7-1ED4-376E6C87B91D}"/>
              </a:ext>
            </a:extLst>
          </p:cNvPr>
          <p:cNvSpPr/>
          <p:nvPr/>
        </p:nvSpPr>
        <p:spPr>
          <a:xfrm>
            <a:off x="7555029" y="3460515"/>
            <a:ext cx="3514935" cy="2271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6950</a:t>
            </a:r>
          </a:p>
        </p:txBody>
      </p:sp>
    </p:spTree>
    <p:extLst>
      <p:ext uri="{BB962C8B-B14F-4D97-AF65-F5344CB8AC3E}">
        <p14:creationId xmlns:p14="http://schemas.microsoft.com/office/powerpoint/2010/main" val="199204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subTnLst>
                                    <p:set>
                                      <p:cBhvr override="childStyle">
                                        <p:cTn dur="1" fill="hold" display="0" masterRel="nextClick" afterEffect="1"/>
                                        <p:tgtEl>
                                          <p:spTgt spid="12">
                                            <p:txEl>
                                              <p:pRg st="0" end="0"/>
                                            </p:txEl>
                                          </p:spTgt>
                                        </p:tgtEl>
                                        <p:attrNameLst>
                                          <p:attrName>style.visibility</p:attrName>
                                        </p:attrNameLst>
                                      </p:cBhvr>
                                      <p:to>
                                        <p:strVal val="hidden"/>
                                      </p:to>
                                    </p:set>
                                  </p:subTnLst>
                                </p:cTn>
                              </p:par>
                              <p:par>
                                <p:cTn id="50" presetID="10" presetClass="entr"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56" presetID="10" presetClass="entr"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65" presetID="10" presetClass="entr" presetSubtype="0" fill="hold" grpId="1"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animBg="1"/>
      <p:bldP spid="14" grpId="1" animBg="1"/>
      <p:bldP spid="19" grpId="0" animBg="1"/>
      <p:bldP spid="19" grpId="1" animBg="1"/>
      <p:bldP spid="20" grpId="0" animBg="1"/>
      <p:bldP spid="20" grpId="1"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nt">
            <a:extLst>
              <a:ext uri="{FF2B5EF4-FFF2-40B4-BE49-F238E27FC236}">
                <a16:creationId xmlns:a16="http://schemas.microsoft.com/office/drawing/2014/main" id="{D507FF4D-437C-D7BF-6F24-44F86D668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96A6198-2F4E-CD4B-61D2-1A871391D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E6353-276C-2246-45AD-080B20C17ABB}"/>
              </a:ext>
            </a:extLst>
          </p:cNvPr>
          <p:cNvSpPr>
            <a:spLocks noGrp="1"/>
          </p:cNvSpPr>
          <p:nvPr>
            <p:ph type="title"/>
          </p:nvPr>
        </p:nvSpPr>
        <p:spPr>
          <a:xfrm>
            <a:off x="775586" y="632009"/>
            <a:ext cx="8351921" cy="821626"/>
          </a:xfrm>
        </p:spPr>
        <p:txBody>
          <a:bodyPr vert="horz" lIns="91440" tIns="45720" rIns="91440" bIns="45720" rtlCol="0" anchor="t">
            <a:normAutofit fontScale="90000"/>
          </a:bodyPr>
          <a:lstStyle/>
          <a:p>
            <a:r>
              <a:rPr lang="en-US" sz="6000" b="1" kern="1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DMIN (Example)</a:t>
            </a:r>
            <a:endParaRPr lang="en-US" sz="60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A57CC5D6-B557-6542-73F4-8A1B16A543E8}"/>
              </a:ext>
            </a:extLst>
          </p:cNvPr>
          <p:cNvSpPr/>
          <p:nvPr/>
        </p:nvSpPr>
        <p:spPr>
          <a:xfrm>
            <a:off x="838199" y="1825625"/>
            <a:ext cx="10515599"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Excel DMIN function returns the minimum value in a field, from a set of records that match criteria. Use the MAX function to get the maximum value.</a:t>
            </a:r>
            <a:endParaRPr lang="en-US" dirty="0">
              <a:effectLst/>
            </a:endParaRPr>
          </a:p>
        </p:txBody>
      </p:sp>
      <p:graphicFrame>
        <p:nvGraphicFramePr>
          <p:cNvPr id="5" name="Table 4">
            <a:extLst>
              <a:ext uri="{FF2B5EF4-FFF2-40B4-BE49-F238E27FC236}">
                <a16:creationId xmlns:a16="http://schemas.microsoft.com/office/drawing/2014/main" id="{F660D59F-0EB5-35BF-EAE8-C8E3A7F9E228}"/>
              </a:ext>
            </a:extLst>
          </p:cNvPr>
          <p:cNvGraphicFramePr>
            <a:graphicFrameLocks noGrp="1"/>
          </p:cNvGraphicFramePr>
          <p:nvPr/>
        </p:nvGraphicFramePr>
        <p:xfrm>
          <a:off x="838199" y="2854614"/>
          <a:ext cx="3294414" cy="3708400"/>
        </p:xfrm>
        <a:graphic>
          <a:graphicData uri="http://schemas.openxmlformats.org/drawingml/2006/table">
            <a:tbl>
              <a:tblPr firstRow="1" bandRow="1">
                <a:tableStyleId>{5C22544A-7EE6-4342-B048-85BDC9FD1C3A}</a:tableStyleId>
              </a:tblPr>
              <a:tblGrid>
                <a:gridCol w="1560617">
                  <a:extLst>
                    <a:ext uri="{9D8B030D-6E8A-4147-A177-3AD203B41FA5}">
                      <a16:colId xmlns:a16="http://schemas.microsoft.com/office/drawing/2014/main" val="2565186815"/>
                    </a:ext>
                  </a:extLst>
                </a:gridCol>
                <a:gridCol w="1733797">
                  <a:extLst>
                    <a:ext uri="{9D8B030D-6E8A-4147-A177-3AD203B41FA5}">
                      <a16:colId xmlns:a16="http://schemas.microsoft.com/office/drawing/2014/main" val="1330818759"/>
                    </a:ext>
                  </a:extLst>
                </a:gridCol>
              </a:tblGrid>
              <a:tr h="370840">
                <a:tc>
                  <a:txBody>
                    <a:bodyPr/>
                    <a:lstStyle/>
                    <a:p>
                      <a:pPr algn="ctr"/>
                      <a:r>
                        <a:rPr lang="en-US" dirty="0"/>
                        <a:t>ItemName</a:t>
                      </a:r>
                    </a:p>
                  </a:txBody>
                  <a:tcPr anchor="ctr"/>
                </a:tc>
                <a:tc>
                  <a:txBody>
                    <a:bodyPr/>
                    <a:lstStyle/>
                    <a:p>
                      <a:pPr algn="ctr"/>
                      <a:r>
                        <a:rPr lang="en-US" dirty="0"/>
                        <a:t>Sales</a:t>
                      </a:r>
                    </a:p>
                  </a:txBody>
                  <a:tcPr anchor="ctr"/>
                </a:tc>
                <a:extLst>
                  <a:ext uri="{0D108BD9-81ED-4DB2-BD59-A6C34878D82A}">
                    <a16:rowId xmlns:a16="http://schemas.microsoft.com/office/drawing/2014/main" val="1573796866"/>
                  </a:ext>
                </a:extLst>
              </a:tr>
              <a:tr h="370840">
                <a:tc>
                  <a:txBody>
                    <a:bodyPr/>
                    <a:lstStyle/>
                    <a:p>
                      <a:pPr algn="ctr"/>
                      <a:r>
                        <a:rPr lang="en-US" dirty="0"/>
                        <a:t>A</a:t>
                      </a:r>
                    </a:p>
                  </a:txBody>
                  <a:tcPr anchor="ctr"/>
                </a:tc>
                <a:tc>
                  <a:txBody>
                    <a:bodyPr/>
                    <a:lstStyle/>
                    <a:p>
                      <a:pPr algn="ctr"/>
                      <a:r>
                        <a:rPr lang="en-US" dirty="0"/>
                        <a:t>1000$</a:t>
                      </a:r>
                    </a:p>
                  </a:txBody>
                  <a:tcPr anchor="ctr"/>
                </a:tc>
                <a:extLst>
                  <a:ext uri="{0D108BD9-81ED-4DB2-BD59-A6C34878D82A}">
                    <a16:rowId xmlns:a16="http://schemas.microsoft.com/office/drawing/2014/main" val="2865510140"/>
                  </a:ext>
                </a:extLst>
              </a:tr>
              <a:tr h="370840">
                <a:tc>
                  <a:txBody>
                    <a:bodyPr/>
                    <a:lstStyle/>
                    <a:p>
                      <a:pPr algn="ctr"/>
                      <a:r>
                        <a:rPr lang="en-US" dirty="0"/>
                        <a:t>B</a:t>
                      </a:r>
                    </a:p>
                  </a:txBody>
                  <a:tcPr anchor="ctr"/>
                </a:tc>
                <a:tc>
                  <a:txBody>
                    <a:bodyPr/>
                    <a:lstStyle/>
                    <a:p>
                      <a:pPr algn="ctr"/>
                      <a:r>
                        <a:rPr lang="en-US" dirty="0"/>
                        <a:t>2500$</a:t>
                      </a:r>
                    </a:p>
                  </a:txBody>
                  <a:tcPr anchor="ctr"/>
                </a:tc>
                <a:extLst>
                  <a:ext uri="{0D108BD9-81ED-4DB2-BD59-A6C34878D82A}">
                    <a16:rowId xmlns:a16="http://schemas.microsoft.com/office/drawing/2014/main" val="1685176138"/>
                  </a:ext>
                </a:extLst>
              </a:tr>
              <a:tr h="370840">
                <a:tc>
                  <a:txBody>
                    <a:bodyPr/>
                    <a:lstStyle/>
                    <a:p>
                      <a:pPr algn="ctr"/>
                      <a:r>
                        <a:rPr lang="en-US" dirty="0"/>
                        <a:t>A</a:t>
                      </a:r>
                    </a:p>
                  </a:txBody>
                  <a:tcPr anchor="ctr"/>
                </a:tc>
                <a:tc>
                  <a:txBody>
                    <a:bodyPr/>
                    <a:lstStyle/>
                    <a:p>
                      <a:pPr algn="ctr"/>
                      <a:r>
                        <a:rPr lang="en-US" dirty="0"/>
                        <a:t>3500$</a:t>
                      </a:r>
                    </a:p>
                  </a:txBody>
                  <a:tcPr anchor="ctr"/>
                </a:tc>
                <a:extLst>
                  <a:ext uri="{0D108BD9-81ED-4DB2-BD59-A6C34878D82A}">
                    <a16:rowId xmlns:a16="http://schemas.microsoft.com/office/drawing/2014/main" val="3997349094"/>
                  </a:ext>
                </a:extLst>
              </a:tr>
              <a:tr h="370840">
                <a:tc>
                  <a:txBody>
                    <a:bodyPr/>
                    <a:lstStyle/>
                    <a:p>
                      <a:pPr algn="ctr"/>
                      <a:r>
                        <a:rPr lang="en-US" dirty="0"/>
                        <a:t>C</a:t>
                      </a:r>
                    </a:p>
                  </a:txBody>
                  <a:tcPr anchor="ctr"/>
                </a:tc>
                <a:tc>
                  <a:txBody>
                    <a:bodyPr/>
                    <a:lstStyle/>
                    <a:p>
                      <a:pPr algn="ctr"/>
                      <a:r>
                        <a:rPr lang="en-US" dirty="0"/>
                        <a:t>800$</a:t>
                      </a:r>
                    </a:p>
                  </a:txBody>
                  <a:tcPr anchor="ctr"/>
                </a:tc>
                <a:extLst>
                  <a:ext uri="{0D108BD9-81ED-4DB2-BD59-A6C34878D82A}">
                    <a16:rowId xmlns:a16="http://schemas.microsoft.com/office/drawing/2014/main" val="3959039727"/>
                  </a:ext>
                </a:extLst>
              </a:tr>
              <a:tr h="370840">
                <a:tc>
                  <a:txBody>
                    <a:bodyPr/>
                    <a:lstStyle/>
                    <a:p>
                      <a:pPr algn="ctr"/>
                      <a:r>
                        <a:rPr lang="en-US" dirty="0"/>
                        <a:t>A</a:t>
                      </a:r>
                    </a:p>
                  </a:txBody>
                  <a:tcPr anchor="ctr"/>
                </a:tc>
                <a:tc>
                  <a:txBody>
                    <a:bodyPr/>
                    <a:lstStyle/>
                    <a:p>
                      <a:pPr algn="ctr"/>
                      <a:r>
                        <a:rPr lang="en-US" dirty="0"/>
                        <a:t>6000$</a:t>
                      </a:r>
                    </a:p>
                  </a:txBody>
                  <a:tcPr anchor="ctr"/>
                </a:tc>
                <a:extLst>
                  <a:ext uri="{0D108BD9-81ED-4DB2-BD59-A6C34878D82A}">
                    <a16:rowId xmlns:a16="http://schemas.microsoft.com/office/drawing/2014/main" val="1689712870"/>
                  </a:ext>
                </a:extLst>
              </a:tr>
              <a:tr h="370840">
                <a:tc>
                  <a:txBody>
                    <a:bodyPr/>
                    <a:lstStyle/>
                    <a:p>
                      <a:pPr algn="ctr"/>
                      <a:r>
                        <a:rPr lang="en-US" dirty="0"/>
                        <a:t>M</a:t>
                      </a:r>
                    </a:p>
                  </a:txBody>
                  <a:tcPr anchor="ctr"/>
                </a:tc>
                <a:tc>
                  <a:txBody>
                    <a:bodyPr/>
                    <a:lstStyle/>
                    <a:p>
                      <a:pPr algn="ctr"/>
                      <a:r>
                        <a:rPr lang="en-US" dirty="0"/>
                        <a:t>8560$</a:t>
                      </a:r>
                    </a:p>
                  </a:txBody>
                  <a:tcPr anchor="ctr"/>
                </a:tc>
                <a:extLst>
                  <a:ext uri="{0D108BD9-81ED-4DB2-BD59-A6C34878D82A}">
                    <a16:rowId xmlns:a16="http://schemas.microsoft.com/office/drawing/2014/main" val="919711878"/>
                  </a:ext>
                </a:extLst>
              </a:tr>
              <a:tr h="370840">
                <a:tc>
                  <a:txBody>
                    <a:bodyPr/>
                    <a:lstStyle/>
                    <a:p>
                      <a:pPr algn="ctr"/>
                      <a:r>
                        <a:rPr lang="en-US" dirty="0"/>
                        <a:t>A</a:t>
                      </a:r>
                    </a:p>
                  </a:txBody>
                  <a:tcPr anchor="ctr"/>
                </a:tc>
                <a:tc>
                  <a:txBody>
                    <a:bodyPr/>
                    <a:lstStyle/>
                    <a:p>
                      <a:pPr algn="ctr"/>
                      <a:r>
                        <a:rPr lang="en-US" dirty="0"/>
                        <a:t>6950$</a:t>
                      </a:r>
                    </a:p>
                  </a:txBody>
                  <a:tcPr anchor="ctr"/>
                </a:tc>
                <a:extLst>
                  <a:ext uri="{0D108BD9-81ED-4DB2-BD59-A6C34878D82A}">
                    <a16:rowId xmlns:a16="http://schemas.microsoft.com/office/drawing/2014/main" val="2449428184"/>
                  </a:ext>
                </a:extLst>
              </a:tr>
              <a:tr h="370840">
                <a:tc>
                  <a:txBody>
                    <a:bodyPr/>
                    <a:lstStyle/>
                    <a:p>
                      <a:pPr algn="ctr"/>
                      <a:r>
                        <a:rPr lang="en-US" dirty="0"/>
                        <a:t>B</a:t>
                      </a:r>
                    </a:p>
                  </a:txBody>
                  <a:tcPr anchor="ctr"/>
                </a:tc>
                <a:tc>
                  <a:txBody>
                    <a:bodyPr/>
                    <a:lstStyle/>
                    <a:p>
                      <a:pPr algn="ctr"/>
                      <a:r>
                        <a:rPr lang="en-US" dirty="0"/>
                        <a:t>7580$</a:t>
                      </a:r>
                    </a:p>
                  </a:txBody>
                  <a:tcPr anchor="ctr"/>
                </a:tc>
                <a:extLst>
                  <a:ext uri="{0D108BD9-81ED-4DB2-BD59-A6C34878D82A}">
                    <a16:rowId xmlns:a16="http://schemas.microsoft.com/office/drawing/2014/main" val="872450349"/>
                  </a:ext>
                </a:extLst>
              </a:tr>
              <a:tr h="370840">
                <a:tc>
                  <a:txBody>
                    <a:bodyPr/>
                    <a:lstStyle/>
                    <a:p>
                      <a:pPr algn="ctr"/>
                      <a:r>
                        <a:rPr lang="en-US" dirty="0"/>
                        <a:t>N</a:t>
                      </a:r>
                    </a:p>
                  </a:txBody>
                  <a:tcPr anchor="ctr"/>
                </a:tc>
                <a:tc>
                  <a:txBody>
                    <a:bodyPr/>
                    <a:lstStyle/>
                    <a:p>
                      <a:pPr algn="ctr"/>
                      <a:r>
                        <a:rPr lang="en-US" dirty="0"/>
                        <a:t>3650$</a:t>
                      </a:r>
                    </a:p>
                  </a:txBody>
                  <a:tcPr anchor="ctr"/>
                </a:tc>
                <a:extLst>
                  <a:ext uri="{0D108BD9-81ED-4DB2-BD59-A6C34878D82A}">
                    <a16:rowId xmlns:a16="http://schemas.microsoft.com/office/drawing/2014/main" val="1543833051"/>
                  </a:ext>
                </a:extLst>
              </a:tr>
            </a:tbl>
          </a:graphicData>
        </a:graphic>
      </p:graphicFrame>
      <p:pic>
        <p:nvPicPr>
          <p:cNvPr id="7" name="Graphic 6" descr="Monitor with solid fill">
            <a:extLst>
              <a:ext uri="{FF2B5EF4-FFF2-40B4-BE49-F238E27FC236}">
                <a16:creationId xmlns:a16="http://schemas.microsoft.com/office/drawing/2014/main" id="{121435F2-0526-7B63-4C67-349A5A154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372" y="2501816"/>
            <a:ext cx="4890161" cy="4890161"/>
          </a:xfrm>
          <a:prstGeom prst="rect">
            <a:avLst/>
          </a:prstGeom>
        </p:spPr>
      </p:pic>
      <p:graphicFrame>
        <p:nvGraphicFramePr>
          <p:cNvPr id="10" name="Table 9">
            <a:extLst>
              <a:ext uri="{FF2B5EF4-FFF2-40B4-BE49-F238E27FC236}">
                <a16:creationId xmlns:a16="http://schemas.microsoft.com/office/drawing/2014/main" id="{AD67428C-64DE-2B22-8BE5-B8C68EA5D0E7}"/>
              </a:ext>
            </a:extLst>
          </p:cNvPr>
          <p:cNvGraphicFramePr>
            <a:graphicFrameLocks noGrp="1"/>
          </p:cNvGraphicFramePr>
          <p:nvPr>
            <p:extLst>
              <p:ext uri="{D42A27DB-BD31-4B8C-83A1-F6EECF244321}">
                <p14:modId xmlns:p14="http://schemas.microsoft.com/office/powerpoint/2010/main" val="2205485193"/>
              </p:ext>
            </p:extLst>
          </p:nvPr>
        </p:nvGraphicFramePr>
        <p:xfrm>
          <a:off x="5481664" y="5732418"/>
          <a:ext cx="1330660" cy="741680"/>
        </p:xfrm>
        <a:graphic>
          <a:graphicData uri="http://schemas.openxmlformats.org/drawingml/2006/table">
            <a:tbl>
              <a:tblPr firstRow="1" bandRow="1">
                <a:tableStyleId>{5C22544A-7EE6-4342-B048-85BDC9FD1C3A}</a:tableStyleId>
              </a:tblPr>
              <a:tblGrid>
                <a:gridCol w="1330660">
                  <a:extLst>
                    <a:ext uri="{9D8B030D-6E8A-4147-A177-3AD203B41FA5}">
                      <a16:colId xmlns:a16="http://schemas.microsoft.com/office/drawing/2014/main" val="4080464368"/>
                    </a:ext>
                  </a:extLst>
                </a:gridCol>
              </a:tblGrid>
              <a:tr h="370840">
                <a:tc>
                  <a:txBody>
                    <a:bodyPr/>
                    <a:lstStyle/>
                    <a:p>
                      <a:pPr algn="ctr"/>
                      <a:r>
                        <a:rPr lang="en-US" dirty="0"/>
                        <a:t>ItemName</a:t>
                      </a:r>
                    </a:p>
                  </a:txBody>
                  <a:tcPr/>
                </a:tc>
                <a:extLst>
                  <a:ext uri="{0D108BD9-81ED-4DB2-BD59-A6C34878D82A}">
                    <a16:rowId xmlns:a16="http://schemas.microsoft.com/office/drawing/2014/main" val="971509213"/>
                  </a:ext>
                </a:extLst>
              </a:tr>
              <a:tr h="370840">
                <a:tc>
                  <a:txBody>
                    <a:bodyPr/>
                    <a:lstStyle/>
                    <a:p>
                      <a:pPr algn="ctr"/>
                      <a:r>
                        <a:rPr lang="en-US" dirty="0"/>
                        <a:t>B</a:t>
                      </a:r>
                    </a:p>
                  </a:txBody>
                  <a:tcPr/>
                </a:tc>
                <a:extLst>
                  <a:ext uri="{0D108BD9-81ED-4DB2-BD59-A6C34878D82A}">
                    <a16:rowId xmlns:a16="http://schemas.microsoft.com/office/drawing/2014/main" val="2511313619"/>
                  </a:ext>
                </a:extLst>
              </a:tr>
            </a:tbl>
          </a:graphicData>
        </a:graphic>
      </p:graphicFrame>
      <p:sp>
        <p:nvSpPr>
          <p:cNvPr id="12" name="Rectangle 11">
            <a:extLst>
              <a:ext uri="{FF2B5EF4-FFF2-40B4-BE49-F238E27FC236}">
                <a16:creationId xmlns:a16="http://schemas.microsoft.com/office/drawing/2014/main" id="{0E1046C6-6EDC-094F-EE45-5735B7010359}"/>
              </a:ext>
            </a:extLst>
          </p:cNvPr>
          <p:cNvSpPr/>
          <p:nvPr/>
        </p:nvSpPr>
        <p:spPr>
          <a:xfrm>
            <a:off x="7550772" y="3507735"/>
            <a:ext cx="3519192" cy="24021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DMIN(database, field, criteria)</a:t>
            </a:r>
          </a:p>
        </p:txBody>
      </p:sp>
      <p:sp>
        <p:nvSpPr>
          <p:cNvPr id="14" name="Rectangle 13">
            <a:extLst>
              <a:ext uri="{FF2B5EF4-FFF2-40B4-BE49-F238E27FC236}">
                <a16:creationId xmlns:a16="http://schemas.microsoft.com/office/drawing/2014/main" id="{E3423802-B692-9232-AC1C-314557DA7696}"/>
              </a:ext>
            </a:extLst>
          </p:cNvPr>
          <p:cNvSpPr/>
          <p:nvPr/>
        </p:nvSpPr>
        <p:spPr>
          <a:xfrm>
            <a:off x="775586" y="2859907"/>
            <a:ext cx="3419640" cy="3708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ED198505-ADC0-C977-8621-0A87AE8F5BFA}"/>
              </a:ext>
            </a:extLst>
          </p:cNvPr>
          <p:cNvSpPr/>
          <p:nvPr/>
        </p:nvSpPr>
        <p:spPr>
          <a:xfrm>
            <a:off x="2485406" y="2756746"/>
            <a:ext cx="1441863" cy="52251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E77C159F-1880-3159-875E-D29A3868FE0C}"/>
              </a:ext>
            </a:extLst>
          </p:cNvPr>
          <p:cNvSpPr/>
          <p:nvPr/>
        </p:nvSpPr>
        <p:spPr>
          <a:xfrm>
            <a:off x="5115142" y="5632890"/>
            <a:ext cx="1960597" cy="94073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18F2E5-60EA-E337-D814-ADB656E28752}"/>
              </a:ext>
            </a:extLst>
          </p:cNvPr>
          <p:cNvCxnSpPr>
            <a:cxnSpLocks/>
          </p:cNvCxnSpPr>
          <p:nvPr/>
        </p:nvCxnSpPr>
        <p:spPr>
          <a:xfrm flipV="1">
            <a:off x="4195226" y="4843628"/>
            <a:ext cx="4592514" cy="3026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7E9EF44F-4DD8-9665-53E9-998CDF613F82}"/>
              </a:ext>
            </a:extLst>
          </p:cNvPr>
          <p:cNvCxnSpPr>
            <a:cxnSpLocks/>
            <a:stCxn id="19" idx="6"/>
          </p:cNvCxnSpPr>
          <p:nvPr/>
        </p:nvCxnSpPr>
        <p:spPr>
          <a:xfrm>
            <a:off x="3927269" y="3018003"/>
            <a:ext cx="5779325" cy="15696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D19FB863-4DBE-5FA2-BB4D-364C2409B36C}"/>
              </a:ext>
            </a:extLst>
          </p:cNvPr>
          <p:cNvCxnSpPr>
            <a:cxnSpLocks/>
            <a:stCxn id="20" idx="6"/>
          </p:cNvCxnSpPr>
          <p:nvPr/>
        </p:nvCxnSpPr>
        <p:spPr>
          <a:xfrm flipV="1">
            <a:off x="7075739" y="4843628"/>
            <a:ext cx="3160660" cy="12596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E67A34CC-72B9-D6C7-1ED4-376E6C87B91D}"/>
              </a:ext>
            </a:extLst>
          </p:cNvPr>
          <p:cNvSpPr/>
          <p:nvPr/>
        </p:nvSpPr>
        <p:spPr>
          <a:xfrm>
            <a:off x="7555029" y="3460515"/>
            <a:ext cx="3514935" cy="2271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2500</a:t>
            </a:r>
          </a:p>
        </p:txBody>
      </p:sp>
    </p:spTree>
    <p:extLst>
      <p:ext uri="{BB962C8B-B14F-4D97-AF65-F5344CB8AC3E}">
        <p14:creationId xmlns:p14="http://schemas.microsoft.com/office/powerpoint/2010/main" val="245066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45" presetID="10" presetClass="entr"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51" presetID="10" presetClass="entr"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60" presetID="10" presetClass="entr" presetSubtype="0" fill="hold" grpId="1"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fade">
                                      <p:cBhvr>
                                        <p:cTn id="67"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animBg="1"/>
      <p:bldP spid="14" grpId="1" animBg="1"/>
      <p:bldP spid="19" grpId="0" animBg="1"/>
      <p:bldP spid="19" grpId="1" animBg="1"/>
      <p:bldP spid="20" grpId="0" animBg="1"/>
      <p:bldP spid="2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nt">
            <a:extLst>
              <a:ext uri="{FF2B5EF4-FFF2-40B4-BE49-F238E27FC236}">
                <a16:creationId xmlns:a16="http://schemas.microsoft.com/office/drawing/2014/main" id="{D507FF4D-437C-D7BF-6F24-44F86D668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96A6198-2F4E-CD4B-61D2-1A871391D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E6353-276C-2246-45AD-080B20C17ABB}"/>
              </a:ext>
            </a:extLst>
          </p:cNvPr>
          <p:cNvSpPr>
            <a:spLocks noGrp="1"/>
          </p:cNvSpPr>
          <p:nvPr>
            <p:ph type="title"/>
          </p:nvPr>
        </p:nvSpPr>
        <p:spPr>
          <a:xfrm>
            <a:off x="775586" y="632009"/>
            <a:ext cx="8351921" cy="821626"/>
          </a:xfrm>
        </p:spPr>
        <p:txBody>
          <a:bodyPr vert="horz" lIns="91440" tIns="45720" rIns="91440" bIns="45720" rtlCol="0" anchor="t">
            <a:normAutofit fontScale="90000"/>
          </a:bodyPr>
          <a:lstStyle/>
          <a:p>
            <a:r>
              <a:rPr lang="en-US" sz="6000" b="1" kern="1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DSUM (Example)</a:t>
            </a:r>
            <a:endParaRPr lang="en-US" sz="60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A57CC5D6-B557-6542-73F4-8A1B16A543E8}"/>
              </a:ext>
            </a:extLst>
          </p:cNvPr>
          <p:cNvSpPr/>
          <p:nvPr/>
        </p:nvSpPr>
        <p:spPr>
          <a:xfrm>
            <a:off x="838199" y="1825625"/>
            <a:ext cx="10515599"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t>The function helps to calculate the sum of a specific field/column in a database for selected records based on user-specified criteria</a:t>
            </a:r>
          </a:p>
        </p:txBody>
      </p:sp>
      <p:graphicFrame>
        <p:nvGraphicFramePr>
          <p:cNvPr id="5" name="Table 4">
            <a:extLst>
              <a:ext uri="{FF2B5EF4-FFF2-40B4-BE49-F238E27FC236}">
                <a16:creationId xmlns:a16="http://schemas.microsoft.com/office/drawing/2014/main" id="{F660D59F-0EB5-35BF-EAE8-C8E3A7F9E228}"/>
              </a:ext>
            </a:extLst>
          </p:cNvPr>
          <p:cNvGraphicFramePr>
            <a:graphicFrameLocks noGrp="1"/>
          </p:cNvGraphicFramePr>
          <p:nvPr/>
        </p:nvGraphicFramePr>
        <p:xfrm>
          <a:off x="838199" y="2854614"/>
          <a:ext cx="3294414" cy="3708400"/>
        </p:xfrm>
        <a:graphic>
          <a:graphicData uri="http://schemas.openxmlformats.org/drawingml/2006/table">
            <a:tbl>
              <a:tblPr firstRow="1" bandRow="1">
                <a:tableStyleId>{5C22544A-7EE6-4342-B048-85BDC9FD1C3A}</a:tableStyleId>
              </a:tblPr>
              <a:tblGrid>
                <a:gridCol w="1560617">
                  <a:extLst>
                    <a:ext uri="{9D8B030D-6E8A-4147-A177-3AD203B41FA5}">
                      <a16:colId xmlns:a16="http://schemas.microsoft.com/office/drawing/2014/main" val="2565186815"/>
                    </a:ext>
                  </a:extLst>
                </a:gridCol>
                <a:gridCol w="1733797">
                  <a:extLst>
                    <a:ext uri="{9D8B030D-6E8A-4147-A177-3AD203B41FA5}">
                      <a16:colId xmlns:a16="http://schemas.microsoft.com/office/drawing/2014/main" val="1330818759"/>
                    </a:ext>
                  </a:extLst>
                </a:gridCol>
              </a:tblGrid>
              <a:tr h="370840">
                <a:tc>
                  <a:txBody>
                    <a:bodyPr/>
                    <a:lstStyle/>
                    <a:p>
                      <a:pPr algn="ctr"/>
                      <a:r>
                        <a:rPr lang="en-US" dirty="0"/>
                        <a:t>ItemName</a:t>
                      </a:r>
                    </a:p>
                  </a:txBody>
                  <a:tcPr anchor="ctr"/>
                </a:tc>
                <a:tc>
                  <a:txBody>
                    <a:bodyPr/>
                    <a:lstStyle/>
                    <a:p>
                      <a:pPr algn="ctr"/>
                      <a:r>
                        <a:rPr lang="en-US" dirty="0"/>
                        <a:t>Sales</a:t>
                      </a:r>
                    </a:p>
                  </a:txBody>
                  <a:tcPr anchor="ctr"/>
                </a:tc>
                <a:extLst>
                  <a:ext uri="{0D108BD9-81ED-4DB2-BD59-A6C34878D82A}">
                    <a16:rowId xmlns:a16="http://schemas.microsoft.com/office/drawing/2014/main" val="1573796866"/>
                  </a:ext>
                </a:extLst>
              </a:tr>
              <a:tr h="370840">
                <a:tc>
                  <a:txBody>
                    <a:bodyPr/>
                    <a:lstStyle/>
                    <a:p>
                      <a:pPr algn="ctr"/>
                      <a:r>
                        <a:rPr lang="en-US" dirty="0"/>
                        <a:t>A</a:t>
                      </a:r>
                    </a:p>
                  </a:txBody>
                  <a:tcPr anchor="ctr"/>
                </a:tc>
                <a:tc>
                  <a:txBody>
                    <a:bodyPr/>
                    <a:lstStyle/>
                    <a:p>
                      <a:pPr algn="ctr"/>
                      <a:r>
                        <a:rPr lang="en-US" dirty="0"/>
                        <a:t>1000$</a:t>
                      </a:r>
                    </a:p>
                  </a:txBody>
                  <a:tcPr anchor="ctr"/>
                </a:tc>
                <a:extLst>
                  <a:ext uri="{0D108BD9-81ED-4DB2-BD59-A6C34878D82A}">
                    <a16:rowId xmlns:a16="http://schemas.microsoft.com/office/drawing/2014/main" val="2865510140"/>
                  </a:ext>
                </a:extLst>
              </a:tr>
              <a:tr h="370840">
                <a:tc>
                  <a:txBody>
                    <a:bodyPr/>
                    <a:lstStyle/>
                    <a:p>
                      <a:pPr algn="ctr"/>
                      <a:r>
                        <a:rPr lang="en-US" dirty="0"/>
                        <a:t>B</a:t>
                      </a:r>
                    </a:p>
                  </a:txBody>
                  <a:tcPr anchor="ctr"/>
                </a:tc>
                <a:tc>
                  <a:txBody>
                    <a:bodyPr/>
                    <a:lstStyle/>
                    <a:p>
                      <a:pPr algn="ctr"/>
                      <a:r>
                        <a:rPr lang="en-US" dirty="0"/>
                        <a:t>2500$</a:t>
                      </a:r>
                    </a:p>
                  </a:txBody>
                  <a:tcPr anchor="ctr"/>
                </a:tc>
                <a:extLst>
                  <a:ext uri="{0D108BD9-81ED-4DB2-BD59-A6C34878D82A}">
                    <a16:rowId xmlns:a16="http://schemas.microsoft.com/office/drawing/2014/main" val="1685176138"/>
                  </a:ext>
                </a:extLst>
              </a:tr>
              <a:tr h="370840">
                <a:tc>
                  <a:txBody>
                    <a:bodyPr/>
                    <a:lstStyle/>
                    <a:p>
                      <a:pPr algn="ctr"/>
                      <a:r>
                        <a:rPr lang="en-US" dirty="0"/>
                        <a:t>A</a:t>
                      </a:r>
                    </a:p>
                  </a:txBody>
                  <a:tcPr anchor="ctr"/>
                </a:tc>
                <a:tc>
                  <a:txBody>
                    <a:bodyPr/>
                    <a:lstStyle/>
                    <a:p>
                      <a:pPr algn="ctr"/>
                      <a:r>
                        <a:rPr lang="en-US" dirty="0"/>
                        <a:t>3500$</a:t>
                      </a:r>
                    </a:p>
                  </a:txBody>
                  <a:tcPr anchor="ctr"/>
                </a:tc>
                <a:extLst>
                  <a:ext uri="{0D108BD9-81ED-4DB2-BD59-A6C34878D82A}">
                    <a16:rowId xmlns:a16="http://schemas.microsoft.com/office/drawing/2014/main" val="3997349094"/>
                  </a:ext>
                </a:extLst>
              </a:tr>
              <a:tr h="370840">
                <a:tc>
                  <a:txBody>
                    <a:bodyPr/>
                    <a:lstStyle/>
                    <a:p>
                      <a:pPr algn="ctr"/>
                      <a:r>
                        <a:rPr lang="en-US" dirty="0"/>
                        <a:t>C</a:t>
                      </a:r>
                    </a:p>
                  </a:txBody>
                  <a:tcPr anchor="ctr"/>
                </a:tc>
                <a:tc>
                  <a:txBody>
                    <a:bodyPr/>
                    <a:lstStyle/>
                    <a:p>
                      <a:pPr algn="ctr"/>
                      <a:r>
                        <a:rPr lang="en-US" dirty="0"/>
                        <a:t>800$</a:t>
                      </a:r>
                    </a:p>
                  </a:txBody>
                  <a:tcPr anchor="ctr"/>
                </a:tc>
                <a:extLst>
                  <a:ext uri="{0D108BD9-81ED-4DB2-BD59-A6C34878D82A}">
                    <a16:rowId xmlns:a16="http://schemas.microsoft.com/office/drawing/2014/main" val="3959039727"/>
                  </a:ext>
                </a:extLst>
              </a:tr>
              <a:tr h="370840">
                <a:tc>
                  <a:txBody>
                    <a:bodyPr/>
                    <a:lstStyle/>
                    <a:p>
                      <a:pPr algn="ctr"/>
                      <a:r>
                        <a:rPr lang="en-US" dirty="0"/>
                        <a:t>A</a:t>
                      </a:r>
                    </a:p>
                  </a:txBody>
                  <a:tcPr anchor="ctr"/>
                </a:tc>
                <a:tc>
                  <a:txBody>
                    <a:bodyPr/>
                    <a:lstStyle/>
                    <a:p>
                      <a:pPr algn="ctr"/>
                      <a:r>
                        <a:rPr lang="en-US" dirty="0"/>
                        <a:t>6000$</a:t>
                      </a:r>
                    </a:p>
                  </a:txBody>
                  <a:tcPr anchor="ctr"/>
                </a:tc>
                <a:extLst>
                  <a:ext uri="{0D108BD9-81ED-4DB2-BD59-A6C34878D82A}">
                    <a16:rowId xmlns:a16="http://schemas.microsoft.com/office/drawing/2014/main" val="1689712870"/>
                  </a:ext>
                </a:extLst>
              </a:tr>
              <a:tr h="370840">
                <a:tc>
                  <a:txBody>
                    <a:bodyPr/>
                    <a:lstStyle/>
                    <a:p>
                      <a:pPr algn="ctr"/>
                      <a:r>
                        <a:rPr lang="en-US" dirty="0"/>
                        <a:t>M</a:t>
                      </a:r>
                    </a:p>
                  </a:txBody>
                  <a:tcPr anchor="ctr"/>
                </a:tc>
                <a:tc>
                  <a:txBody>
                    <a:bodyPr/>
                    <a:lstStyle/>
                    <a:p>
                      <a:pPr algn="ctr"/>
                      <a:r>
                        <a:rPr lang="en-US" dirty="0"/>
                        <a:t>8560$</a:t>
                      </a:r>
                    </a:p>
                  </a:txBody>
                  <a:tcPr anchor="ctr"/>
                </a:tc>
                <a:extLst>
                  <a:ext uri="{0D108BD9-81ED-4DB2-BD59-A6C34878D82A}">
                    <a16:rowId xmlns:a16="http://schemas.microsoft.com/office/drawing/2014/main" val="919711878"/>
                  </a:ext>
                </a:extLst>
              </a:tr>
              <a:tr h="370840">
                <a:tc>
                  <a:txBody>
                    <a:bodyPr/>
                    <a:lstStyle/>
                    <a:p>
                      <a:pPr algn="ctr"/>
                      <a:r>
                        <a:rPr lang="en-US" dirty="0"/>
                        <a:t>A</a:t>
                      </a:r>
                    </a:p>
                  </a:txBody>
                  <a:tcPr anchor="ctr"/>
                </a:tc>
                <a:tc>
                  <a:txBody>
                    <a:bodyPr/>
                    <a:lstStyle/>
                    <a:p>
                      <a:pPr algn="ctr"/>
                      <a:r>
                        <a:rPr lang="en-US" dirty="0"/>
                        <a:t>6950$</a:t>
                      </a:r>
                    </a:p>
                  </a:txBody>
                  <a:tcPr anchor="ctr"/>
                </a:tc>
                <a:extLst>
                  <a:ext uri="{0D108BD9-81ED-4DB2-BD59-A6C34878D82A}">
                    <a16:rowId xmlns:a16="http://schemas.microsoft.com/office/drawing/2014/main" val="2449428184"/>
                  </a:ext>
                </a:extLst>
              </a:tr>
              <a:tr h="370840">
                <a:tc>
                  <a:txBody>
                    <a:bodyPr/>
                    <a:lstStyle/>
                    <a:p>
                      <a:pPr algn="ctr"/>
                      <a:r>
                        <a:rPr lang="en-US" dirty="0"/>
                        <a:t>B</a:t>
                      </a:r>
                    </a:p>
                  </a:txBody>
                  <a:tcPr anchor="ctr"/>
                </a:tc>
                <a:tc>
                  <a:txBody>
                    <a:bodyPr/>
                    <a:lstStyle/>
                    <a:p>
                      <a:pPr algn="ctr"/>
                      <a:r>
                        <a:rPr lang="en-US" dirty="0"/>
                        <a:t>7580$</a:t>
                      </a:r>
                    </a:p>
                  </a:txBody>
                  <a:tcPr anchor="ctr"/>
                </a:tc>
                <a:extLst>
                  <a:ext uri="{0D108BD9-81ED-4DB2-BD59-A6C34878D82A}">
                    <a16:rowId xmlns:a16="http://schemas.microsoft.com/office/drawing/2014/main" val="872450349"/>
                  </a:ext>
                </a:extLst>
              </a:tr>
              <a:tr h="370840">
                <a:tc>
                  <a:txBody>
                    <a:bodyPr/>
                    <a:lstStyle/>
                    <a:p>
                      <a:pPr algn="ctr"/>
                      <a:r>
                        <a:rPr lang="en-US" dirty="0"/>
                        <a:t>N</a:t>
                      </a:r>
                    </a:p>
                  </a:txBody>
                  <a:tcPr anchor="ctr"/>
                </a:tc>
                <a:tc>
                  <a:txBody>
                    <a:bodyPr/>
                    <a:lstStyle/>
                    <a:p>
                      <a:pPr algn="ctr"/>
                      <a:r>
                        <a:rPr lang="en-US" dirty="0"/>
                        <a:t>3650$</a:t>
                      </a:r>
                    </a:p>
                  </a:txBody>
                  <a:tcPr anchor="ctr"/>
                </a:tc>
                <a:extLst>
                  <a:ext uri="{0D108BD9-81ED-4DB2-BD59-A6C34878D82A}">
                    <a16:rowId xmlns:a16="http://schemas.microsoft.com/office/drawing/2014/main" val="1543833051"/>
                  </a:ext>
                </a:extLst>
              </a:tr>
            </a:tbl>
          </a:graphicData>
        </a:graphic>
      </p:graphicFrame>
      <p:pic>
        <p:nvPicPr>
          <p:cNvPr id="7" name="Graphic 6" descr="Monitor with solid fill">
            <a:extLst>
              <a:ext uri="{FF2B5EF4-FFF2-40B4-BE49-F238E27FC236}">
                <a16:creationId xmlns:a16="http://schemas.microsoft.com/office/drawing/2014/main" id="{121435F2-0526-7B63-4C67-349A5A154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372" y="2501816"/>
            <a:ext cx="4890161" cy="4890161"/>
          </a:xfrm>
          <a:prstGeom prst="rect">
            <a:avLst/>
          </a:prstGeom>
        </p:spPr>
      </p:pic>
      <p:graphicFrame>
        <p:nvGraphicFramePr>
          <p:cNvPr id="10" name="Table 9">
            <a:extLst>
              <a:ext uri="{FF2B5EF4-FFF2-40B4-BE49-F238E27FC236}">
                <a16:creationId xmlns:a16="http://schemas.microsoft.com/office/drawing/2014/main" id="{AD67428C-64DE-2B22-8BE5-B8C68EA5D0E7}"/>
              </a:ext>
            </a:extLst>
          </p:cNvPr>
          <p:cNvGraphicFramePr>
            <a:graphicFrameLocks noGrp="1"/>
          </p:cNvGraphicFramePr>
          <p:nvPr>
            <p:extLst>
              <p:ext uri="{D42A27DB-BD31-4B8C-83A1-F6EECF244321}">
                <p14:modId xmlns:p14="http://schemas.microsoft.com/office/powerpoint/2010/main" val="2379767472"/>
              </p:ext>
            </p:extLst>
          </p:nvPr>
        </p:nvGraphicFramePr>
        <p:xfrm>
          <a:off x="5467542" y="5422578"/>
          <a:ext cx="1330660" cy="1112520"/>
        </p:xfrm>
        <a:graphic>
          <a:graphicData uri="http://schemas.openxmlformats.org/drawingml/2006/table">
            <a:tbl>
              <a:tblPr firstRow="1" bandRow="1">
                <a:tableStyleId>{5C22544A-7EE6-4342-B048-85BDC9FD1C3A}</a:tableStyleId>
              </a:tblPr>
              <a:tblGrid>
                <a:gridCol w="1330660">
                  <a:extLst>
                    <a:ext uri="{9D8B030D-6E8A-4147-A177-3AD203B41FA5}">
                      <a16:colId xmlns:a16="http://schemas.microsoft.com/office/drawing/2014/main" val="4080464368"/>
                    </a:ext>
                  </a:extLst>
                </a:gridCol>
              </a:tblGrid>
              <a:tr h="370840">
                <a:tc>
                  <a:txBody>
                    <a:bodyPr/>
                    <a:lstStyle/>
                    <a:p>
                      <a:pPr algn="ctr"/>
                      <a:r>
                        <a:rPr lang="en-US" dirty="0"/>
                        <a:t>ItemName</a:t>
                      </a:r>
                    </a:p>
                  </a:txBody>
                  <a:tcPr/>
                </a:tc>
                <a:extLst>
                  <a:ext uri="{0D108BD9-81ED-4DB2-BD59-A6C34878D82A}">
                    <a16:rowId xmlns:a16="http://schemas.microsoft.com/office/drawing/2014/main" val="971509213"/>
                  </a:ext>
                </a:extLst>
              </a:tr>
              <a:tr h="370840">
                <a:tc>
                  <a:txBody>
                    <a:bodyPr/>
                    <a:lstStyle/>
                    <a:p>
                      <a:pPr algn="ctr"/>
                      <a:r>
                        <a:rPr lang="en-US" dirty="0"/>
                        <a:t>A</a:t>
                      </a:r>
                    </a:p>
                  </a:txBody>
                  <a:tcPr/>
                </a:tc>
                <a:extLst>
                  <a:ext uri="{0D108BD9-81ED-4DB2-BD59-A6C34878D82A}">
                    <a16:rowId xmlns:a16="http://schemas.microsoft.com/office/drawing/2014/main" val="2511313619"/>
                  </a:ext>
                </a:extLst>
              </a:tr>
              <a:tr h="370840">
                <a:tc>
                  <a:txBody>
                    <a:bodyPr/>
                    <a:lstStyle/>
                    <a:p>
                      <a:pPr algn="ctr"/>
                      <a:r>
                        <a:rPr lang="en-US" dirty="0"/>
                        <a:t>N</a:t>
                      </a:r>
                    </a:p>
                  </a:txBody>
                  <a:tcPr/>
                </a:tc>
                <a:extLst>
                  <a:ext uri="{0D108BD9-81ED-4DB2-BD59-A6C34878D82A}">
                    <a16:rowId xmlns:a16="http://schemas.microsoft.com/office/drawing/2014/main" val="2846422474"/>
                  </a:ext>
                </a:extLst>
              </a:tr>
            </a:tbl>
          </a:graphicData>
        </a:graphic>
      </p:graphicFrame>
      <p:sp>
        <p:nvSpPr>
          <p:cNvPr id="12" name="Rectangle 11">
            <a:extLst>
              <a:ext uri="{FF2B5EF4-FFF2-40B4-BE49-F238E27FC236}">
                <a16:creationId xmlns:a16="http://schemas.microsoft.com/office/drawing/2014/main" id="{0E1046C6-6EDC-094F-EE45-5735B7010359}"/>
              </a:ext>
            </a:extLst>
          </p:cNvPr>
          <p:cNvSpPr/>
          <p:nvPr/>
        </p:nvSpPr>
        <p:spPr>
          <a:xfrm>
            <a:off x="7550772" y="3507735"/>
            <a:ext cx="3519192" cy="24021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DSUM(database, field, criteria)</a:t>
            </a:r>
          </a:p>
        </p:txBody>
      </p:sp>
      <p:sp>
        <p:nvSpPr>
          <p:cNvPr id="14" name="Rectangle 13">
            <a:extLst>
              <a:ext uri="{FF2B5EF4-FFF2-40B4-BE49-F238E27FC236}">
                <a16:creationId xmlns:a16="http://schemas.microsoft.com/office/drawing/2014/main" id="{E3423802-B692-9232-AC1C-314557DA7696}"/>
              </a:ext>
            </a:extLst>
          </p:cNvPr>
          <p:cNvSpPr/>
          <p:nvPr/>
        </p:nvSpPr>
        <p:spPr>
          <a:xfrm>
            <a:off x="775586" y="2859907"/>
            <a:ext cx="3419640" cy="3708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ED198505-ADC0-C977-8621-0A87AE8F5BFA}"/>
              </a:ext>
            </a:extLst>
          </p:cNvPr>
          <p:cNvSpPr/>
          <p:nvPr/>
        </p:nvSpPr>
        <p:spPr>
          <a:xfrm>
            <a:off x="2485406" y="2756746"/>
            <a:ext cx="1441863" cy="52251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E77C159F-1880-3159-875E-D29A3868FE0C}"/>
              </a:ext>
            </a:extLst>
          </p:cNvPr>
          <p:cNvSpPr/>
          <p:nvPr/>
        </p:nvSpPr>
        <p:spPr>
          <a:xfrm>
            <a:off x="4970812" y="5263887"/>
            <a:ext cx="2113904" cy="150504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18F2E5-60EA-E337-D814-ADB656E28752}"/>
              </a:ext>
            </a:extLst>
          </p:cNvPr>
          <p:cNvCxnSpPr>
            <a:cxnSpLocks/>
          </p:cNvCxnSpPr>
          <p:nvPr/>
        </p:nvCxnSpPr>
        <p:spPr>
          <a:xfrm flipV="1">
            <a:off x="4195226" y="4843628"/>
            <a:ext cx="4592514" cy="3026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7E9EF44F-4DD8-9665-53E9-998CDF613F82}"/>
              </a:ext>
            </a:extLst>
          </p:cNvPr>
          <p:cNvCxnSpPr>
            <a:cxnSpLocks/>
            <a:stCxn id="19" idx="6"/>
          </p:cNvCxnSpPr>
          <p:nvPr/>
        </p:nvCxnSpPr>
        <p:spPr>
          <a:xfrm>
            <a:off x="3927269" y="3018003"/>
            <a:ext cx="5779325" cy="15696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D19FB863-4DBE-5FA2-BB4D-364C2409B36C}"/>
              </a:ext>
            </a:extLst>
          </p:cNvPr>
          <p:cNvCxnSpPr>
            <a:cxnSpLocks/>
            <a:stCxn id="20" idx="6"/>
          </p:cNvCxnSpPr>
          <p:nvPr/>
        </p:nvCxnSpPr>
        <p:spPr>
          <a:xfrm flipV="1">
            <a:off x="7084716" y="4843628"/>
            <a:ext cx="3151683" cy="11727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E67A34CC-72B9-D6C7-1ED4-376E6C87B91D}"/>
              </a:ext>
            </a:extLst>
          </p:cNvPr>
          <p:cNvSpPr/>
          <p:nvPr/>
        </p:nvSpPr>
        <p:spPr>
          <a:xfrm>
            <a:off x="7555029" y="3460515"/>
            <a:ext cx="3514935" cy="2271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21100</a:t>
            </a:r>
          </a:p>
        </p:txBody>
      </p:sp>
    </p:spTree>
    <p:extLst>
      <p:ext uri="{BB962C8B-B14F-4D97-AF65-F5344CB8AC3E}">
        <p14:creationId xmlns:p14="http://schemas.microsoft.com/office/powerpoint/2010/main" val="429157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subTnLst>
                                    <p:set>
                                      <p:cBhvr override="childStyle">
                                        <p:cTn dur="1" fill="hold" display="0" masterRel="nextClick" afterEffect="1"/>
                                        <p:tgtEl>
                                          <p:spTgt spid="12">
                                            <p:txEl>
                                              <p:pRg st="0" end="0"/>
                                            </p:txEl>
                                          </p:spTgt>
                                        </p:tgtEl>
                                        <p:attrNameLst>
                                          <p:attrName>style.visibility</p:attrName>
                                        </p:attrNameLst>
                                      </p:cBhvr>
                                      <p:to>
                                        <p:strVal val="hidden"/>
                                      </p:to>
                                    </p:set>
                                  </p:subTnLst>
                                </p:cTn>
                              </p:par>
                              <p:par>
                                <p:cTn id="50" presetID="10" presetClass="entr"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56" presetID="10" presetClass="entr" presetSubtype="0" fill="hold" grpId="1"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65" presetID="10" presetClass="entr" presetSubtype="0" fill="hold" grpId="1"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4" grpId="0" animBg="1"/>
      <p:bldP spid="14" grpId="1" animBg="1"/>
      <p:bldP spid="19" grpId="0" animBg="1"/>
      <p:bldP spid="19" grpId="1" animBg="1"/>
      <p:bldP spid="20" grpId="0" animBg="1"/>
      <p:bldP spid="20" grpId="1"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nt">
            <a:extLst>
              <a:ext uri="{FF2B5EF4-FFF2-40B4-BE49-F238E27FC236}">
                <a16:creationId xmlns:a16="http://schemas.microsoft.com/office/drawing/2014/main" id="{D507FF4D-437C-D7BF-6F24-44F86D668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0"/>
            <a:ext cx="1219311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96A6198-2F4E-CD4B-61D2-1A871391D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E6353-276C-2246-45AD-080B20C17ABB}"/>
              </a:ext>
            </a:extLst>
          </p:cNvPr>
          <p:cNvSpPr>
            <a:spLocks noGrp="1"/>
          </p:cNvSpPr>
          <p:nvPr>
            <p:ph type="title"/>
          </p:nvPr>
        </p:nvSpPr>
        <p:spPr>
          <a:xfrm>
            <a:off x="775586" y="632009"/>
            <a:ext cx="8351921" cy="821626"/>
          </a:xfrm>
        </p:spPr>
        <p:txBody>
          <a:bodyPr vert="horz" lIns="91440" tIns="45720" rIns="91440" bIns="45720" rtlCol="0" anchor="t">
            <a:normAutofit fontScale="90000"/>
          </a:bodyPr>
          <a:lstStyle/>
          <a:p>
            <a:r>
              <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DAVERAGE </a:t>
            </a:r>
            <a:r>
              <a:rPr lang="en-US" sz="6000" b="1" kern="1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ea typeface="+mj-ea"/>
                <a:cs typeface="+mj-cs"/>
              </a:rPr>
              <a:t>(Example)</a:t>
            </a:r>
            <a:endParaRPr lang="en-US" sz="60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A57CC5D6-B557-6542-73F4-8A1B16A543E8}"/>
              </a:ext>
            </a:extLst>
          </p:cNvPr>
          <p:cNvSpPr/>
          <p:nvPr/>
        </p:nvSpPr>
        <p:spPr>
          <a:xfrm>
            <a:off x="838199" y="1825625"/>
            <a:ext cx="10515599" cy="8075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t>DAVERAGE calculates the average of the numeric values in the cells (fields) of the specified column, for all rows (database records) that match the specified search criteria.</a:t>
            </a:r>
          </a:p>
        </p:txBody>
      </p:sp>
      <p:graphicFrame>
        <p:nvGraphicFramePr>
          <p:cNvPr id="5" name="Table 4">
            <a:extLst>
              <a:ext uri="{FF2B5EF4-FFF2-40B4-BE49-F238E27FC236}">
                <a16:creationId xmlns:a16="http://schemas.microsoft.com/office/drawing/2014/main" id="{F660D59F-0EB5-35BF-EAE8-C8E3A7F9E228}"/>
              </a:ext>
            </a:extLst>
          </p:cNvPr>
          <p:cNvGraphicFramePr>
            <a:graphicFrameLocks noGrp="1"/>
          </p:cNvGraphicFramePr>
          <p:nvPr/>
        </p:nvGraphicFramePr>
        <p:xfrm>
          <a:off x="838199" y="2854614"/>
          <a:ext cx="3294414" cy="3708400"/>
        </p:xfrm>
        <a:graphic>
          <a:graphicData uri="http://schemas.openxmlformats.org/drawingml/2006/table">
            <a:tbl>
              <a:tblPr firstRow="1" bandRow="1">
                <a:tableStyleId>{5C22544A-7EE6-4342-B048-85BDC9FD1C3A}</a:tableStyleId>
              </a:tblPr>
              <a:tblGrid>
                <a:gridCol w="1560617">
                  <a:extLst>
                    <a:ext uri="{9D8B030D-6E8A-4147-A177-3AD203B41FA5}">
                      <a16:colId xmlns:a16="http://schemas.microsoft.com/office/drawing/2014/main" val="2565186815"/>
                    </a:ext>
                  </a:extLst>
                </a:gridCol>
                <a:gridCol w="1733797">
                  <a:extLst>
                    <a:ext uri="{9D8B030D-6E8A-4147-A177-3AD203B41FA5}">
                      <a16:colId xmlns:a16="http://schemas.microsoft.com/office/drawing/2014/main" val="1330818759"/>
                    </a:ext>
                  </a:extLst>
                </a:gridCol>
              </a:tblGrid>
              <a:tr h="370840">
                <a:tc>
                  <a:txBody>
                    <a:bodyPr/>
                    <a:lstStyle/>
                    <a:p>
                      <a:pPr algn="ctr"/>
                      <a:r>
                        <a:rPr lang="en-US" dirty="0"/>
                        <a:t>ItemName</a:t>
                      </a:r>
                    </a:p>
                  </a:txBody>
                  <a:tcPr anchor="ctr"/>
                </a:tc>
                <a:tc>
                  <a:txBody>
                    <a:bodyPr/>
                    <a:lstStyle/>
                    <a:p>
                      <a:pPr algn="ctr"/>
                      <a:r>
                        <a:rPr lang="en-US" dirty="0"/>
                        <a:t>Sales</a:t>
                      </a:r>
                    </a:p>
                  </a:txBody>
                  <a:tcPr anchor="ctr"/>
                </a:tc>
                <a:extLst>
                  <a:ext uri="{0D108BD9-81ED-4DB2-BD59-A6C34878D82A}">
                    <a16:rowId xmlns:a16="http://schemas.microsoft.com/office/drawing/2014/main" val="1573796866"/>
                  </a:ext>
                </a:extLst>
              </a:tr>
              <a:tr h="370840">
                <a:tc>
                  <a:txBody>
                    <a:bodyPr/>
                    <a:lstStyle/>
                    <a:p>
                      <a:pPr algn="ctr"/>
                      <a:r>
                        <a:rPr lang="en-US" dirty="0"/>
                        <a:t>A</a:t>
                      </a:r>
                    </a:p>
                  </a:txBody>
                  <a:tcPr anchor="ctr"/>
                </a:tc>
                <a:tc>
                  <a:txBody>
                    <a:bodyPr/>
                    <a:lstStyle/>
                    <a:p>
                      <a:pPr algn="ctr"/>
                      <a:r>
                        <a:rPr lang="en-US" dirty="0"/>
                        <a:t>1000$</a:t>
                      </a:r>
                    </a:p>
                  </a:txBody>
                  <a:tcPr anchor="ctr"/>
                </a:tc>
                <a:extLst>
                  <a:ext uri="{0D108BD9-81ED-4DB2-BD59-A6C34878D82A}">
                    <a16:rowId xmlns:a16="http://schemas.microsoft.com/office/drawing/2014/main" val="2865510140"/>
                  </a:ext>
                </a:extLst>
              </a:tr>
              <a:tr h="370840">
                <a:tc>
                  <a:txBody>
                    <a:bodyPr/>
                    <a:lstStyle/>
                    <a:p>
                      <a:pPr algn="ctr"/>
                      <a:r>
                        <a:rPr lang="en-US" dirty="0"/>
                        <a:t>B</a:t>
                      </a:r>
                    </a:p>
                  </a:txBody>
                  <a:tcPr anchor="ctr"/>
                </a:tc>
                <a:tc>
                  <a:txBody>
                    <a:bodyPr/>
                    <a:lstStyle/>
                    <a:p>
                      <a:pPr algn="ctr"/>
                      <a:r>
                        <a:rPr lang="en-US" dirty="0"/>
                        <a:t>2500$</a:t>
                      </a:r>
                    </a:p>
                  </a:txBody>
                  <a:tcPr anchor="ctr"/>
                </a:tc>
                <a:extLst>
                  <a:ext uri="{0D108BD9-81ED-4DB2-BD59-A6C34878D82A}">
                    <a16:rowId xmlns:a16="http://schemas.microsoft.com/office/drawing/2014/main" val="1685176138"/>
                  </a:ext>
                </a:extLst>
              </a:tr>
              <a:tr h="370840">
                <a:tc>
                  <a:txBody>
                    <a:bodyPr/>
                    <a:lstStyle/>
                    <a:p>
                      <a:pPr algn="ctr"/>
                      <a:r>
                        <a:rPr lang="en-US" dirty="0"/>
                        <a:t>A</a:t>
                      </a:r>
                    </a:p>
                  </a:txBody>
                  <a:tcPr anchor="ctr"/>
                </a:tc>
                <a:tc>
                  <a:txBody>
                    <a:bodyPr/>
                    <a:lstStyle/>
                    <a:p>
                      <a:pPr algn="ctr"/>
                      <a:r>
                        <a:rPr lang="en-US" dirty="0"/>
                        <a:t>3500$</a:t>
                      </a:r>
                    </a:p>
                  </a:txBody>
                  <a:tcPr anchor="ctr"/>
                </a:tc>
                <a:extLst>
                  <a:ext uri="{0D108BD9-81ED-4DB2-BD59-A6C34878D82A}">
                    <a16:rowId xmlns:a16="http://schemas.microsoft.com/office/drawing/2014/main" val="3997349094"/>
                  </a:ext>
                </a:extLst>
              </a:tr>
              <a:tr h="370840">
                <a:tc>
                  <a:txBody>
                    <a:bodyPr/>
                    <a:lstStyle/>
                    <a:p>
                      <a:pPr algn="ctr"/>
                      <a:r>
                        <a:rPr lang="en-US" dirty="0"/>
                        <a:t>C</a:t>
                      </a:r>
                    </a:p>
                  </a:txBody>
                  <a:tcPr anchor="ctr"/>
                </a:tc>
                <a:tc>
                  <a:txBody>
                    <a:bodyPr/>
                    <a:lstStyle/>
                    <a:p>
                      <a:pPr algn="ctr"/>
                      <a:r>
                        <a:rPr lang="en-US" dirty="0"/>
                        <a:t>800$</a:t>
                      </a:r>
                    </a:p>
                  </a:txBody>
                  <a:tcPr anchor="ctr"/>
                </a:tc>
                <a:extLst>
                  <a:ext uri="{0D108BD9-81ED-4DB2-BD59-A6C34878D82A}">
                    <a16:rowId xmlns:a16="http://schemas.microsoft.com/office/drawing/2014/main" val="3959039727"/>
                  </a:ext>
                </a:extLst>
              </a:tr>
              <a:tr h="370840">
                <a:tc>
                  <a:txBody>
                    <a:bodyPr/>
                    <a:lstStyle/>
                    <a:p>
                      <a:pPr algn="ctr"/>
                      <a:r>
                        <a:rPr lang="en-US" dirty="0"/>
                        <a:t>A</a:t>
                      </a:r>
                    </a:p>
                  </a:txBody>
                  <a:tcPr anchor="ctr"/>
                </a:tc>
                <a:tc>
                  <a:txBody>
                    <a:bodyPr/>
                    <a:lstStyle/>
                    <a:p>
                      <a:pPr algn="ctr"/>
                      <a:r>
                        <a:rPr lang="en-US" dirty="0"/>
                        <a:t>6000$</a:t>
                      </a:r>
                    </a:p>
                  </a:txBody>
                  <a:tcPr anchor="ctr"/>
                </a:tc>
                <a:extLst>
                  <a:ext uri="{0D108BD9-81ED-4DB2-BD59-A6C34878D82A}">
                    <a16:rowId xmlns:a16="http://schemas.microsoft.com/office/drawing/2014/main" val="1689712870"/>
                  </a:ext>
                </a:extLst>
              </a:tr>
              <a:tr h="370840">
                <a:tc>
                  <a:txBody>
                    <a:bodyPr/>
                    <a:lstStyle/>
                    <a:p>
                      <a:pPr algn="ctr"/>
                      <a:r>
                        <a:rPr lang="en-US" dirty="0"/>
                        <a:t>M</a:t>
                      </a:r>
                    </a:p>
                  </a:txBody>
                  <a:tcPr anchor="ctr"/>
                </a:tc>
                <a:tc>
                  <a:txBody>
                    <a:bodyPr/>
                    <a:lstStyle/>
                    <a:p>
                      <a:pPr algn="ctr"/>
                      <a:r>
                        <a:rPr lang="en-US" dirty="0"/>
                        <a:t>8560$</a:t>
                      </a:r>
                    </a:p>
                  </a:txBody>
                  <a:tcPr anchor="ctr"/>
                </a:tc>
                <a:extLst>
                  <a:ext uri="{0D108BD9-81ED-4DB2-BD59-A6C34878D82A}">
                    <a16:rowId xmlns:a16="http://schemas.microsoft.com/office/drawing/2014/main" val="919711878"/>
                  </a:ext>
                </a:extLst>
              </a:tr>
              <a:tr h="370840">
                <a:tc>
                  <a:txBody>
                    <a:bodyPr/>
                    <a:lstStyle/>
                    <a:p>
                      <a:pPr algn="ctr"/>
                      <a:r>
                        <a:rPr lang="en-US" dirty="0"/>
                        <a:t>A</a:t>
                      </a:r>
                    </a:p>
                  </a:txBody>
                  <a:tcPr anchor="ctr"/>
                </a:tc>
                <a:tc>
                  <a:txBody>
                    <a:bodyPr/>
                    <a:lstStyle/>
                    <a:p>
                      <a:pPr algn="ctr"/>
                      <a:r>
                        <a:rPr lang="en-US" dirty="0"/>
                        <a:t>6950$</a:t>
                      </a:r>
                    </a:p>
                  </a:txBody>
                  <a:tcPr anchor="ctr"/>
                </a:tc>
                <a:extLst>
                  <a:ext uri="{0D108BD9-81ED-4DB2-BD59-A6C34878D82A}">
                    <a16:rowId xmlns:a16="http://schemas.microsoft.com/office/drawing/2014/main" val="2449428184"/>
                  </a:ext>
                </a:extLst>
              </a:tr>
              <a:tr h="370840">
                <a:tc>
                  <a:txBody>
                    <a:bodyPr/>
                    <a:lstStyle/>
                    <a:p>
                      <a:pPr algn="ctr"/>
                      <a:r>
                        <a:rPr lang="en-US" dirty="0"/>
                        <a:t>B</a:t>
                      </a:r>
                    </a:p>
                  </a:txBody>
                  <a:tcPr anchor="ctr"/>
                </a:tc>
                <a:tc>
                  <a:txBody>
                    <a:bodyPr/>
                    <a:lstStyle/>
                    <a:p>
                      <a:pPr algn="ctr"/>
                      <a:r>
                        <a:rPr lang="en-US" dirty="0"/>
                        <a:t>7580$</a:t>
                      </a:r>
                    </a:p>
                  </a:txBody>
                  <a:tcPr anchor="ctr"/>
                </a:tc>
                <a:extLst>
                  <a:ext uri="{0D108BD9-81ED-4DB2-BD59-A6C34878D82A}">
                    <a16:rowId xmlns:a16="http://schemas.microsoft.com/office/drawing/2014/main" val="872450349"/>
                  </a:ext>
                </a:extLst>
              </a:tr>
              <a:tr h="370840">
                <a:tc>
                  <a:txBody>
                    <a:bodyPr/>
                    <a:lstStyle/>
                    <a:p>
                      <a:pPr algn="ctr"/>
                      <a:r>
                        <a:rPr lang="en-US" dirty="0"/>
                        <a:t>N</a:t>
                      </a:r>
                    </a:p>
                  </a:txBody>
                  <a:tcPr anchor="ctr"/>
                </a:tc>
                <a:tc>
                  <a:txBody>
                    <a:bodyPr/>
                    <a:lstStyle/>
                    <a:p>
                      <a:pPr algn="ctr"/>
                      <a:r>
                        <a:rPr lang="en-US" dirty="0"/>
                        <a:t>3650$</a:t>
                      </a:r>
                    </a:p>
                  </a:txBody>
                  <a:tcPr anchor="ctr"/>
                </a:tc>
                <a:extLst>
                  <a:ext uri="{0D108BD9-81ED-4DB2-BD59-A6C34878D82A}">
                    <a16:rowId xmlns:a16="http://schemas.microsoft.com/office/drawing/2014/main" val="1543833051"/>
                  </a:ext>
                </a:extLst>
              </a:tr>
            </a:tbl>
          </a:graphicData>
        </a:graphic>
      </p:graphicFrame>
      <p:pic>
        <p:nvPicPr>
          <p:cNvPr id="7" name="Graphic 6" descr="Monitor with solid fill">
            <a:extLst>
              <a:ext uri="{FF2B5EF4-FFF2-40B4-BE49-F238E27FC236}">
                <a16:creationId xmlns:a16="http://schemas.microsoft.com/office/drawing/2014/main" id="{121435F2-0526-7B63-4C67-349A5A154C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372" y="2501816"/>
            <a:ext cx="4890161" cy="4890161"/>
          </a:xfrm>
          <a:prstGeom prst="rect">
            <a:avLst/>
          </a:prstGeom>
        </p:spPr>
      </p:pic>
      <p:graphicFrame>
        <p:nvGraphicFramePr>
          <p:cNvPr id="10" name="Table 9">
            <a:extLst>
              <a:ext uri="{FF2B5EF4-FFF2-40B4-BE49-F238E27FC236}">
                <a16:creationId xmlns:a16="http://schemas.microsoft.com/office/drawing/2014/main" id="{AD67428C-64DE-2B22-8BE5-B8C68EA5D0E7}"/>
              </a:ext>
            </a:extLst>
          </p:cNvPr>
          <p:cNvGraphicFramePr>
            <a:graphicFrameLocks noGrp="1"/>
          </p:cNvGraphicFramePr>
          <p:nvPr>
            <p:extLst>
              <p:ext uri="{D42A27DB-BD31-4B8C-83A1-F6EECF244321}">
                <p14:modId xmlns:p14="http://schemas.microsoft.com/office/powerpoint/2010/main" val="370253643"/>
              </p:ext>
            </p:extLst>
          </p:nvPr>
        </p:nvGraphicFramePr>
        <p:xfrm>
          <a:off x="5467542" y="5422578"/>
          <a:ext cx="1330660" cy="1112520"/>
        </p:xfrm>
        <a:graphic>
          <a:graphicData uri="http://schemas.openxmlformats.org/drawingml/2006/table">
            <a:tbl>
              <a:tblPr firstRow="1" bandRow="1">
                <a:tableStyleId>{5C22544A-7EE6-4342-B048-85BDC9FD1C3A}</a:tableStyleId>
              </a:tblPr>
              <a:tblGrid>
                <a:gridCol w="1330660">
                  <a:extLst>
                    <a:ext uri="{9D8B030D-6E8A-4147-A177-3AD203B41FA5}">
                      <a16:colId xmlns:a16="http://schemas.microsoft.com/office/drawing/2014/main" val="4080464368"/>
                    </a:ext>
                  </a:extLst>
                </a:gridCol>
              </a:tblGrid>
              <a:tr h="370840">
                <a:tc>
                  <a:txBody>
                    <a:bodyPr/>
                    <a:lstStyle/>
                    <a:p>
                      <a:pPr algn="ctr"/>
                      <a:r>
                        <a:rPr lang="en-US" dirty="0"/>
                        <a:t>ItemName</a:t>
                      </a:r>
                    </a:p>
                  </a:txBody>
                  <a:tcPr/>
                </a:tc>
                <a:extLst>
                  <a:ext uri="{0D108BD9-81ED-4DB2-BD59-A6C34878D82A}">
                    <a16:rowId xmlns:a16="http://schemas.microsoft.com/office/drawing/2014/main" val="971509213"/>
                  </a:ext>
                </a:extLst>
              </a:tr>
              <a:tr h="370840">
                <a:tc>
                  <a:txBody>
                    <a:bodyPr/>
                    <a:lstStyle/>
                    <a:p>
                      <a:pPr algn="ctr"/>
                      <a:r>
                        <a:rPr lang="en-US" dirty="0"/>
                        <a:t>A</a:t>
                      </a:r>
                    </a:p>
                  </a:txBody>
                  <a:tcPr/>
                </a:tc>
                <a:extLst>
                  <a:ext uri="{0D108BD9-81ED-4DB2-BD59-A6C34878D82A}">
                    <a16:rowId xmlns:a16="http://schemas.microsoft.com/office/drawing/2014/main" val="2511313619"/>
                  </a:ext>
                </a:extLst>
              </a:tr>
              <a:tr h="370840">
                <a:tc>
                  <a:txBody>
                    <a:bodyPr/>
                    <a:lstStyle/>
                    <a:p>
                      <a:pPr algn="ctr"/>
                      <a:r>
                        <a:rPr lang="en-US" dirty="0"/>
                        <a:t>C</a:t>
                      </a:r>
                    </a:p>
                  </a:txBody>
                  <a:tcPr/>
                </a:tc>
                <a:extLst>
                  <a:ext uri="{0D108BD9-81ED-4DB2-BD59-A6C34878D82A}">
                    <a16:rowId xmlns:a16="http://schemas.microsoft.com/office/drawing/2014/main" val="2846422474"/>
                  </a:ext>
                </a:extLst>
              </a:tr>
            </a:tbl>
          </a:graphicData>
        </a:graphic>
      </p:graphicFrame>
      <p:sp>
        <p:nvSpPr>
          <p:cNvPr id="12" name="Rectangle 11">
            <a:extLst>
              <a:ext uri="{FF2B5EF4-FFF2-40B4-BE49-F238E27FC236}">
                <a16:creationId xmlns:a16="http://schemas.microsoft.com/office/drawing/2014/main" id="{0E1046C6-6EDC-094F-EE45-5735B7010359}"/>
              </a:ext>
            </a:extLst>
          </p:cNvPr>
          <p:cNvSpPr/>
          <p:nvPr/>
        </p:nvSpPr>
        <p:spPr>
          <a:xfrm>
            <a:off x="7550772" y="3507735"/>
            <a:ext cx="3519192" cy="24021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DAVERAGE(database, field, criteria)</a:t>
            </a:r>
          </a:p>
        </p:txBody>
      </p:sp>
      <p:sp>
        <p:nvSpPr>
          <p:cNvPr id="14" name="Rectangle 13">
            <a:extLst>
              <a:ext uri="{FF2B5EF4-FFF2-40B4-BE49-F238E27FC236}">
                <a16:creationId xmlns:a16="http://schemas.microsoft.com/office/drawing/2014/main" id="{E3423802-B692-9232-AC1C-314557DA7696}"/>
              </a:ext>
            </a:extLst>
          </p:cNvPr>
          <p:cNvSpPr/>
          <p:nvPr/>
        </p:nvSpPr>
        <p:spPr>
          <a:xfrm>
            <a:off x="775586" y="2859907"/>
            <a:ext cx="3419640" cy="3708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ED198505-ADC0-C977-8621-0A87AE8F5BFA}"/>
              </a:ext>
            </a:extLst>
          </p:cNvPr>
          <p:cNvSpPr/>
          <p:nvPr/>
        </p:nvSpPr>
        <p:spPr>
          <a:xfrm>
            <a:off x="2485406" y="2756746"/>
            <a:ext cx="1441863" cy="52251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E77C159F-1880-3159-875E-D29A3868FE0C}"/>
              </a:ext>
            </a:extLst>
          </p:cNvPr>
          <p:cNvSpPr/>
          <p:nvPr/>
        </p:nvSpPr>
        <p:spPr>
          <a:xfrm>
            <a:off x="4970812" y="5263887"/>
            <a:ext cx="2113904" cy="150504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18F2E5-60EA-E337-D814-ADB656E28752}"/>
              </a:ext>
            </a:extLst>
          </p:cNvPr>
          <p:cNvCxnSpPr>
            <a:cxnSpLocks/>
          </p:cNvCxnSpPr>
          <p:nvPr/>
        </p:nvCxnSpPr>
        <p:spPr>
          <a:xfrm flipV="1">
            <a:off x="4195226" y="4662391"/>
            <a:ext cx="6088310" cy="4839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7E9EF44F-4DD8-9665-53E9-998CDF613F82}"/>
              </a:ext>
            </a:extLst>
          </p:cNvPr>
          <p:cNvCxnSpPr>
            <a:cxnSpLocks/>
            <a:stCxn id="19" idx="6"/>
          </p:cNvCxnSpPr>
          <p:nvPr/>
        </p:nvCxnSpPr>
        <p:spPr>
          <a:xfrm>
            <a:off x="3927269" y="3018003"/>
            <a:ext cx="5779325" cy="15696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D19FB863-4DBE-5FA2-BB4D-364C2409B36C}"/>
              </a:ext>
            </a:extLst>
          </p:cNvPr>
          <p:cNvCxnSpPr>
            <a:cxnSpLocks/>
          </p:cNvCxnSpPr>
          <p:nvPr/>
        </p:nvCxnSpPr>
        <p:spPr>
          <a:xfrm flipV="1">
            <a:off x="7084716" y="4952084"/>
            <a:ext cx="2225652" cy="9390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a:extLst>
              <a:ext uri="{FF2B5EF4-FFF2-40B4-BE49-F238E27FC236}">
                <a16:creationId xmlns:a16="http://schemas.microsoft.com/office/drawing/2014/main" id="{E67A34CC-72B9-D6C7-1ED4-376E6C87B91D}"/>
              </a:ext>
            </a:extLst>
          </p:cNvPr>
          <p:cNvSpPr/>
          <p:nvPr/>
        </p:nvSpPr>
        <p:spPr>
          <a:xfrm>
            <a:off x="7555029" y="3460515"/>
            <a:ext cx="3514935" cy="2271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3626.67</a:t>
            </a:r>
          </a:p>
        </p:txBody>
      </p:sp>
    </p:spTree>
    <p:extLst>
      <p:ext uri="{BB962C8B-B14F-4D97-AF65-F5344CB8AC3E}">
        <p14:creationId xmlns:p14="http://schemas.microsoft.com/office/powerpoint/2010/main" val="146765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37" presetID="10" presetClass="entr"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43" presetID="10" presetClass="entr"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46" presetID="10" presetClass="entr" presetSubtype="0" fill="hold" grpId="1"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49" presetID="10"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7">
                                            <p:txEl>
                                              <p:pRg st="0" end="0"/>
                                            </p:txEl>
                                          </p:spTgt>
                                        </p:tgtEl>
                                        <p:attrNameLst>
                                          <p:attrName>style.visibility</p:attrName>
                                        </p:attrNameLst>
                                      </p:cBhvr>
                                      <p:to>
                                        <p:strVal val="visible"/>
                                      </p:to>
                                    </p:set>
                                    <p:animEffect transition="in" filter="fade">
                                      <p:cBhvr>
                                        <p:cTn id="5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animBg="1"/>
      <p:bldP spid="14" grpId="1" animBg="1"/>
      <p:bldP spid="19" grpId="0" animBg="1"/>
      <p:bldP spid="19" grpId="1" animBg="1"/>
      <p:bldP spid="20" grpId="0" animBg="1"/>
      <p:bldP spid="2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580FD-21AD-1A71-5E9B-225D0E883C03}"/>
              </a:ext>
            </a:extLst>
          </p:cNvPr>
          <p:cNvSpPr>
            <a:spLocks noGrp="1"/>
          </p:cNvSpPr>
          <p:nvPr>
            <p:ph type="title"/>
          </p:nvPr>
        </p:nvSpPr>
        <p:spPr>
          <a:xfrm>
            <a:off x="1043631" y="809898"/>
            <a:ext cx="10173010" cy="1554480"/>
          </a:xfrm>
        </p:spPr>
        <p:txBody>
          <a:bodyPr anchor="ctr">
            <a:normAutofit/>
          </a:bodyPr>
          <a:lstStyle/>
          <a:p>
            <a:r>
              <a:rPr lang="en-US" sz="4800" dirty="0"/>
              <a:t>Type of COUNT function</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4BD9666A-D49F-8490-8E87-4DE17C076307}"/>
              </a:ext>
            </a:extLst>
          </p:cNvPr>
          <p:cNvGraphicFramePr>
            <a:graphicFrameLocks noGrp="1"/>
          </p:cNvGraphicFramePr>
          <p:nvPr>
            <p:ph idx="1"/>
            <p:extLst>
              <p:ext uri="{D42A27DB-BD31-4B8C-83A1-F6EECF244321}">
                <p14:modId xmlns:p14="http://schemas.microsoft.com/office/powerpoint/2010/main" val="125554149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01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1C472-FC15-B3DC-C802-E53DA817961B}"/>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dirty="0">
                <a:solidFill>
                  <a:schemeClr val="tx1"/>
                </a:solidFill>
                <a:latin typeface="+mj-lt"/>
                <a:ea typeface="+mj-ea"/>
                <a:cs typeface="+mj-cs"/>
              </a:rPr>
              <a:t>Example of COUNT function</a:t>
            </a:r>
          </a:p>
        </p:txBody>
      </p:sp>
      <p:graphicFrame>
        <p:nvGraphicFramePr>
          <p:cNvPr id="4" name="Table 3">
            <a:extLst>
              <a:ext uri="{FF2B5EF4-FFF2-40B4-BE49-F238E27FC236}">
                <a16:creationId xmlns:a16="http://schemas.microsoft.com/office/drawing/2014/main" id="{FD684700-26E2-4D24-B694-05B5A52D84DB}"/>
              </a:ext>
            </a:extLst>
          </p:cNvPr>
          <p:cNvGraphicFramePr>
            <a:graphicFrameLocks noGrp="1"/>
          </p:cNvGraphicFramePr>
          <p:nvPr>
            <p:extLst>
              <p:ext uri="{D42A27DB-BD31-4B8C-83A1-F6EECF244321}">
                <p14:modId xmlns:p14="http://schemas.microsoft.com/office/powerpoint/2010/main" val="2716421124"/>
              </p:ext>
            </p:extLst>
          </p:nvPr>
        </p:nvGraphicFramePr>
        <p:xfrm>
          <a:off x="319316" y="1945640"/>
          <a:ext cx="2452914" cy="4450080"/>
        </p:xfrm>
        <a:graphic>
          <a:graphicData uri="http://schemas.openxmlformats.org/drawingml/2006/table">
            <a:tbl>
              <a:tblPr firstRow="1" bandRow="1">
                <a:tableStyleId>{5C22544A-7EE6-4342-B048-85BDC9FD1C3A}</a:tableStyleId>
              </a:tblPr>
              <a:tblGrid>
                <a:gridCol w="2452914">
                  <a:extLst>
                    <a:ext uri="{9D8B030D-6E8A-4147-A177-3AD203B41FA5}">
                      <a16:colId xmlns:a16="http://schemas.microsoft.com/office/drawing/2014/main" val="1845458224"/>
                    </a:ext>
                  </a:extLst>
                </a:gridCol>
              </a:tblGrid>
              <a:tr h="370840">
                <a:tc>
                  <a:txBody>
                    <a:bodyPr/>
                    <a:lstStyle/>
                    <a:p>
                      <a:r>
                        <a:rPr lang="en-US" dirty="0"/>
                        <a:t>Category</a:t>
                      </a:r>
                    </a:p>
                  </a:txBody>
                  <a:tcPr/>
                </a:tc>
                <a:extLst>
                  <a:ext uri="{0D108BD9-81ED-4DB2-BD59-A6C34878D82A}">
                    <a16:rowId xmlns:a16="http://schemas.microsoft.com/office/drawing/2014/main" val="448287907"/>
                  </a:ext>
                </a:extLst>
              </a:tr>
              <a:tr h="370840">
                <a:tc>
                  <a:txBody>
                    <a:bodyPr/>
                    <a:lstStyle/>
                    <a:p>
                      <a:r>
                        <a:rPr lang="en-US" dirty="0"/>
                        <a:t>25</a:t>
                      </a:r>
                    </a:p>
                  </a:txBody>
                  <a:tcPr/>
                </a:tc>
                <a:extLst>
                  <a:ext uri="{0D108BD9-81ED-4DB2-BD59-A6C34878D82A}">
                    <a16:rowId xmlns:a16="http://schemas.microsoft.com/office/drawing/2014/main" val="2283262082"/>
                  </a:ext>
                </a:extLst>
              </a:tr>
              <a:tr h="370840">
                <a:tc>
                  <a:txBody>
                    <a:bodyPr/>
                    <a:lstStyle/>
                    <a:p>
                      <a:r>
                        <a:rPr lang="en-US" dirty="0"/>
                        <a:t>24</a:t>
                      </a:r>
                    </a:p>
                  </a:txBody>
                  <a:tcPr/>
                </a:tc>
                <a:extLst>
                  <a:ext uri="{0D108BD9-81ED-4DB2-BD59-A6C34878D82A}">
                    <a16:rowId xmlns:a16="http://schemas.microsoft.com/office/drawing/2014/main" val="1321777390"/>
                  </a:ext>
                </a:extLst>
              </a:tr>
              <a:tr h="370840">
                <a:tc>
                  <a:txBody>
                    <a:bodyPr/>
                    <a:lstStyle/>
                    <a:p>
                      <a:endParaRPr lang="en-US" dirty="0"/>
                    </a:p>
                  </a:txBody>
                  <a:tcPr/>
                </a:tc>
                <a:extLst>
                  <a:ext uri="{0D108BD9-81ED-4DB2-BD59-A6C34878D82A}">
                    <a16:rowId xmlns:a16="http://schemas.microsoft.com/office/drawing/2014/main" val="4021491484"/>
                  </a:ext>
                </a:extLst>
              </a:tr>
              <a:tr h="370840">
                <a:tc>
                  <a:txBody>
                    <a:bodyPr/>
                    <a:lstStyle/>
                    <a:p>
                      <a:r>
                        <a:rPr lang="en-US" dirty="0"/>
                        <a:t>65</a:t>
                      </a:r>
                    </a:p>
                  </a:txBody>
                  <a:tcPr/>
                </a:tc>
                <a:extLst>
                  <a:ext uri="{0D108BD9-81ED-4DB2-BD59-A6C34878D82A}">
                    <a16:rowId xmlns:a16="http://schemas.microsoft.com/office/drawing/2014/main" val="3579442662"/>
                  </a:ext>
                </a:extLst>
              </a:tr>
              <a:tr h="370840">
                <a:tc>
                  <a:txBody>
                    <a:bodyPr/>
                    <a:lstStyle/>
                    <a:p>
                      <a:r>
                        <a:rPr lang="en-US" dirty="0"/>
                        <a:t>46</a:t>
                      </a:r>
                    </a:p>
                  </a:txBody>
                  <a:tcPr/>
                </a:tc>
                <a:extLst>
                  <a:ext uri="{0D108BD9-81ED-4DB2-BD59-A6C34878D82A}">
                    <a16:rowId xmlns:a16="http://schemas.microsoft.com/office/drawing/2014/main" val="1747290701"/>
                  </a:ext>
                </a:extLst>
              </a:tr>
              <a:tr h="370840">
                <a:tc>
                  <a:txBody>
                    <a:bodyPr/>
                    <a:lstStyle/>
                    <a:p>
                      <a:r>
                        <a:rPr lang="en-US" dirty="0"/>
                        <a:t>Mohamed</a:t>
                      </a:r>
                    </a:p>
                  </a:txBody>
                  <a:tcPr/>
                </a:tc>
                <a:extLst>
                  <a:ext uri="{0D108BD9-81ED-4DB2-BD59-A6C34878D82A}">
                    <a16:rowId xmlns:a16="http://schemas.microsoft.com/office/drawing/2014/main" val="1877626821"/>
                  </a:ext>
                </a:extLst>
              </a:tr>
              <a:tr h="370840">
                <a:tc>
                  <a:txBody>
                    <a:bodyPr/>
                    <a:lstStyle/>
                    <a:p>
                      <a:endParaRPr lang="en-US" dirty="0"/>
                    </a:p>
                  </a:txBody>
                  <a:tcPr/>
                </a:tc>
                <a:extLst>
                  <a:ext uri="{0D108BD9-81ED-4DB2-BD59-A6C34878D82A}">
                    <a16:rowId xmlns:a16="http://schemas.microsoft.com/office/drawing/2014/main" val="2335387494"/>
                  </a:ext>
                </a:extLst>
              </a:tr>
              <a:tr h="370840">
                <a:tc>
                  <a:txBody>
                    <a:bodyPr/>
                    <a:lstStyle/>
                    <a:p>
                      <a:r>
                        <a:rPr lang="en-US" dirty="0"/>
                        <a:t>45</a:t>
                      </a:r>
                    </a:p>
                  </a:txBody>
                  <a:tcPr/>
                </a:tc>
                <a:extLst>
                  <a:ext uri="{0D108BD9-81ED-4DB2-BD59-A6C34878D82A}">
                    <a16:rowId xmlns:a16="http://schemas.microsoft.com/office/drawing/2014/main" val="2344478128"/>
                  </a:ext>
                </a:extLst>
              </a:tr>
              <a:tr h="370840">
                <a:tc>
                  <a:txBody>
                    <a:bodyPr/>
                    <a:lstStyle/>
                    <a:p>
                      <a:r>
                        <a:rPr lang="en-US" dirty="0"/>
                        <a:t>Mariem</a:t>
                      </a:r>
                    </a:p>
                  </a:txBody>
                  <a:tcPr/>
                </a:tc>
                <a:extLst>
                  <a:ext uri="{0D108BD9-81ED-4DB2-BD59-A6C34878D82A}">
                    <a16:rowId xmlns:a16="http://schemas.microsoft.com/office/drawing/2014/main" val="290523757"/>
                  </a:ext>
                </a:extLst>
              </a:tr>
              <a:tr h="370840">
                <a:tc>
                  <a:txBody>
                    <a:bodyPr/>
                    <a:lstStyle/>
                    <a:p>
                      <a:r>
                        <a:rPr lang="en-US" dirty="0"/>
                        <a:t>52</a:t>
                      </a:r>
                    </a:p>
                  </a:txBody>
                  <a:tcPr/>
                </a:tc>
                <a:extLst>
                  <a:ext uri="{0D108BD9-81ED-4DB2-BD59-A6C34878D82A}">
                    <a16:rowId xmlns:a16="http://schemas.microsoft.com/office/drawing/2014/main" val="1309701653"/>
                  </a:ext>
                </a:extLst>
              </a:tr>
              <a:tr h="370840">
                <a:tc>
                  <a:txBody>
                    <a:bodyPr/>
                    <a:lstStyle/>
                    <a:p>
                      <a:r>
                        <a:rPr lang="en-US" dirty="0"/>
                        <a:t>55</a:t>
                      </a:r>
                    </a:p>
                  </a:txBody>
                  <a:tcPr/>
                </a:tc>
                <a:extLst>
                  <a:ext uri="{0D108BD9-81ED-4DB2-BD59-A6C34878D82A}">
                    <a16:rowId xmlns:a16="http://schemas.microsoft.com/office/drawing/2014/main" val="2189778352"/>
                  </a:ext>
                </a:extLst>
              </a:tr>
            </a:tbl>
          </a:graphicData>
        </a:graphic>
      </p:graphicFrame>
      <p:sp>
        <p:nvSpPr>
          <p:cNvPr id="6" name="Arrow: Right 5">
            <a:extLst>
              <a:ext uri="{FF2B5EF4-FFF2-40B4-BE49-F238E27FC236}">
                <a16:creationId xmlns:a16="http://schemas.microsoft.com/office/drawing/2014/main" id="{259D00A1-196B-7E49-2836-1C279F81C1F3}"/>
              </a:ext>
            </a:extLst>
          </p:cNvPr>
          <p:cNvSpPr/>
          <p:nvPr/>
        </p:nvSpPr>
        <p:spPr>
          <a:xfrm>
            <a:off x="3135086" y="2119086"/>
            <a:ext cx="6633028" cy="8708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The COUNT function tallies numeric values in a list of arguments. </a:t>
            </a:r>
          </a:p>
        </p:txBody>
      </p:sp>
      <p:sp>
        <p:nvSpPr>
          <p:cNvPr id="8" name="Arrow: Right 7">
            <a:extLst>
              <a:ext uri="{FF2B5EF4-FFF2-40B4-BE49-F238E27FC236}">
                <a16:creationId xmlns:a16="http://schemas.microsoft.com/office/drawing/2014/main" id="{6A911A61-0F37-E933-7FAD-0F2610645E58}"/>
              </a:ext>
            </a:extLst>
          </p:cNvPr>
          <p:cNvSpPr/>
          <p:nvPr/>
        </p:nvSpPr>
        <p:spPr>
          <a:xfrm>
            <a:off x="3135085" y="5181601"/>
            <a:ext cx="6589489" cy="8708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count the number of empty cells in a given range of cells</a:t>
            </a:r>
          </a:p>
        </p:txBody>
      </p:sp>
      <p:sp>
        <p:nvSpPr>
          <p:cNvPr id="9" name="Arrow: Right 8">
            <a:extLst>
              <a:ext uri="{FF2B5EF4-FFF2-40B4-BE49-F238E27FC236}">
                <a16:creationId xmlns:a16="http://schemas.microsoft.com/office/drawing/2014/main" id="{60FBB087-4CA4-5239-D87E-253F1149FB35}"/>
              </a:ext>
            </a:extLst>
          </p:cNvPr>
          <p:cNvSpPr/>
          <p:nvPr/>
        </p:nvSpPr>
        <p:spPr>
          <a:xfrm>
            <a:off x="3091547" y="3678882"/>
            <a:ext cx="6633028" cy="8708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The COUNTA function tallies non-empty cells in a range</a:t>
            </a:r>
          </a:p>
        </p:txBody>
      </p:sp>
      <p:pic>
        <p:nvPicPr>
          <p:cNvPr id="13" name="Graphic 12" descr="Tablet with solid fill">
            <a:extLst>
              <a:ext uri="{FF2B5EF4-FFF2-40B4-BE49-F238E27FC236}">
                <a16:creationId xmlns:a16="http://schemas.microsoft.com/office/drawing/2014/main" id="{D5DF46A0-F0DC-233D-5941-FB2A41BC72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6971" y="1816463"/>
            <a:ext cx="1483360" cy="1483360"/>
          </a:xfrm>
          <a:prstGeom prst="rect">
            <a:avLst/>
          </a:prstGeom>
        </p:spPr>
      </p:pic>
      <p:pic>
        <p:nvPicPr>
          <p:cNvPr id="14" name="Graphic 13" descr="Tablet with solid fill">
            <a:extLst>
              <a:ext uri="{FF2B5EF4-FFF2-40B4-BE49-F238E27FC236}">
                <a16:creationId xmlns:a16="http://schemas.microsoft.com/office/drawing/2014/main" id="{317CD4D5-11C6-B6D6-181B-C7A24919DA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6971" y="3278707"/>
            <a:ext cx="1483360" cy="1483360"/>
          </a:xfrm>
          <a:prstGeom prst="rect">
            <a:avLst/>
          </a:prstGeom>
        </p:spPr>
      </p:pic>
      <p:pic>
        <p:nvPicPr>
          <p:cNvPr id="15" name="Graphic 14" descr="Tablet with solid fill">
            <a:extLst>
              <a:ext uri="{FF2B5EF4-FFF2-40B4-BE49-F238E27FC236}">
                <a16:creationId xmlns:a16="http://schemas.microsoft.com/office/drawing/2014/main" id="{DE62C05C-C4C5-FC63-4AE1-DCA0E24852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6971" y="4875349"/>
            <a:ext cx="1483360" cy="1483360"/>
          </a:xfrm>
          <a:prstGeom prst="rect">
            <a:avLst/>
          </a:prstGeom>
        </p:spPr>
      </p:pic>
      <p:sp>
        <p:nvSpPr>
          <p:cNvPr id="16" name="Rectangle 15">
            <a:extLst>
              <a:ext uri="{FF2B5EF4-FFF2-40B4-BE49-F238E27FC236}">
                <a16:creationId xmlns:a16="http://schemas.microsoft.com/office/drawing/2014/main" id="{F1B2E833-64A2-5BD6-7288-E00E0450F96B}"/>
              </a:ext>
            </a:extLst>
          </p:cNvPr>
          <p:cNvSpPr/>
          <p:nvPr/>
        </p:nvSpPr>
        <p:spPr>
          <a:xfrm>
            <a:off x="10064930" y="2161803"/>
            <a:ext cx="1082041" cy="726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7</a:t>
            </a:r>
          </a:p>
        </p:txBody>
      </p:sp>
      <p:sp>
        <p:nvSpPr>
          <p:cNvPr id="17" name="Rectangle 16">
            <a:extLst>
              <a:ext uri="{FF2B5EF4-FFF2-40B4-BE49-F238E27FC236}">
                <a16:creationId xmlns:a16="http://schemas.microsoft.com/office/drawing/2014/main" id="{533B02EB-5BB5-3CA3-3799-670ED4FEBB57}"/>
              </a:ext>
            </a:extLst>
          </p:cNvPr>
          <p:cNvSpPr/>
          <p:nvPr/>
        </p:nvSpPr>
        <p:spPr>
          <a:xfrm>
            <a:off x="10077630" y="3690187"/>
            <a:ext cx="1082041" cy="726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9</a:t>
            </a:r>
          </a:p>
        </p:txBody>
      </p:sp>
      <p:sp>
        <p:nvSpPr>
          <p:cNvPr id="18" name="Rectangle 17">
            <a:extLst>
              <a:ext uri="{FF2B5EF4-FFF2-40B4-BE49-F238E27FC236}">
                <a16:creationId xmlns:a16="http://schemas.microsoft.com/office/drawing/2014/main" id="{59F3E3AF-DC68-4F68-5031-5D7FF6512432}"/>
              </a:ext>
            </a:extLst>
          </p:cNvPr>
          <p:cNvSpPr/>
          <p:nvPr/>
        </p:nvSpPr>
        <p:spPr>
          <a:xfrm>
            <a:off x="10064929" y="5253759"/>
            <a:ext cx="1082041" cy="726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2</a:t>
            </a:r>
          </a:p>
        </p:txBody>
      </p:sp>
    </p:spTree>
    <p:extLst>
      <p:ext uri="{BB962C8B-B14F-4D97-AF65-F5344CB8AC3E}">
        <p14:creationId xmlns:p14="http://schemas.microsoft.com/office/powerpoint/2010/main" val="297759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6C01F-4935-AC4C-F5A9-1D79512D0633}"/>
              </a:ext>
            </a:extLst>
          </p:cNvPr>
          <p:cNvSpPr>
            <a:spLocks noGrp="1"/>
          </p:cNvSpPr>
          <p:nvPr>
            <p:ph type="title"/>
          </p:nvPr>
        </p:nvSpPr>
        <p:spPr>
          <a:xfrm>
            <a:off x="793662" y="386930"/>
            <a:ext cx="10066122" cy="1298448"/>
          </a:xfrm>
        </p:spPr>
        <p:txBody>
          <a:bodyPr anchor="b">
            <a:normAutofit/>
          </a:bodyPr>
          <a:lstStyle/>
          <a:p>
            <a:r>
              <a:rPr lang="en-US" sz="4800"/>
              <a:t>Application of DFunction</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E1FAC6-804E-46AB-37A1-746CCFC233D2}"/>
              </a:ext>
            </a:extLst>
          </p:cNvPr>
          <p:cNvSpPr>
            <a:spLocks noGrp="1"/>
          </p:cNvSpPr>
          <p:nvPr>
            <p:ph idx="1"/>
          </p:nvPr>
        </p:nvSpPr>
        <p:spPr>
          <a:xfrm>
            <a:off x="793661" y="2599509"/>
            <a:ext cx="4033980" cy="3639450"/>
          </a:xfrm>
        </p:spPr>
        <p:txBody>
          <a:bodyPr anchor="ctr">
            <a:normAutofit/>
          </a:bodyPr>
          <a:lstStyle/>
          <a:p>
            <a:r>
              <a:rPr lang="en-US" sz="2000" dirty="0"/>
              <a:t>Calculate</a:t>
            </a:r>
            <a:r>
              <a:rPr lang="ar-EG" sz="2000" dirty="0"/>
              <a:t>  </a:t>
            </a:r>
            <a:r>
              <a:rPr lang="en-US" sz="2000" dirty="0"/>
              <a:t> DMAX, DMIN, DSUM </a:t>
            </a:r>
            <a:r>
              <a:rPr lang="en-US" sz="2000" kern="1200" dirty="0"/>
              <a:t>DAVERAGE</a:t>
            </a:r>
            <a:r>
              <a:rPr lang="en-US" sz="2000" dirty="0"/>
              <a:t> </a:t>
            </a:r>
          </a:p>
          <a:p>
            <a:r>
              <a:rPr lang="en-US" sz="2000" dirty="0"/>
              <a:t>Calculate COUNT, COUNTA, COUNTBLANK</a:t>
            </a:r>
          </a:p>
        </p:txBody>
      </p:sp>
      <p:pic>
        <p:nvPicPr>
          <p:cNvPr id="7" name="Picture 6" descr="A table with numbers and a few marks&#10;&#10;Description automatically generated with medium confidence">
            <a:extLst>
              <a:ext uri="{FF2B5EF4-FFF2-40B4-BE49-F238E27FC236}">
                <a16:creationId xmlns:a16="http://schemas.microsoft.com/office/drawing/2014/main" id="{BAE3F8B5-E968-C5C1-9BFB-B17F5D52BD3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915747" y="2599508"/>
            <a:ext cx="6307751" cy="3690033"/>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06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0029A9D0-0B53-0A2D-2159-83A4A9BFAE56}"/>
              </a:ext>
            </a:extLst>
          </p:cNvPr>
          <p:cNvPicPr>
            <a:picLocks noChangeAspect="1"/>
          </p:cNvPicPr>
          <p:nvPr/>
        </p:nvPicPr>
        <p:blipFill rotWithShape="1">
          <a:blip r:embed="rId3"/>
          <a:srcRect l="31161" r="27728"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0B22BBFF-A4FB-F58D-E107-1F40756825EC}"/>
              </a:ext>
            </a:extLst>
          </p:cNvPr>
          <p:cNvSpPr>
            <a:spLocks noGrp="1"/>
          </p:cNvSpPr>
          <p:nvPr>
            <p:ph type="title"/>
          </p:nvPr>
        </p:nvSpPr>
        <p:spPr>
          <a:xfrm>
            <a:off x="1137034" y="609600"/>
            <a:ext cx="6831188" cy="1322887"/>
          </a:xfrm>
        </p:spPr>
        <p:txBody>
          <a:bodyPr>
            <a:normAutofit/>
          </a:bodyPr>
          <a:lstStyle/>
          <a:p>
            <a:r>
              <a:rPr lang="en-US"/>
              <a:t>Summarize in DFunction </a:t>
            </a:r>
            <a:endParaRPr lang="en-US" dirty="0"/>
          </a:p>
        </p:txBody>
      </p:sp>
      <p:sp>
        <p:nvSpPr>
          <p:cNvPr id="3" name="Content Placeholder 2">
            <a:extLst>
              <a:ext uri="{FF2B5EF4-FFF2-40B4-BE49-F238E27FC236}">
                <a16:creationId xmlns:a16="http://schemas.microsoft.com/office/drawing/2014/main" id="{98D4ADC1-2029-6D79-2AD7-EBFB5212E8EC}"/>
              </a:ext>
            </a:extLst>
          </p:cNvPr>
          <p:cNvSpPr>
            <a:spLocks noGrp="1"/>
          </p:cNvSpPr>
          <p:nvPr>
            <p:ph idx="1"/>
          </p:nvPr>
        </p:nvSpPr>
        <p:spPr>
          <a:xfrm>
            <a:off x="1137035" y="2194102"/>
            <a:ext cx="6516216" cy="3908585"/>
          </a:xfrm>
        </p:spPr>
        <p:txBody>
          <a:bodyPr>
            <a:normAutofit/>
          </a:bodyPr>
          <a:lstStyle/>
          <a:p>
            <a:r>
              <a:rPr lang="en-US" sz="2000" dirty="0"/>
              <a:t>functions: Functions with extra criteria specified for database use DSUM, DAVERAGE, DMIN, DMAX</a:t>
            </a:r>
          </a:p>
          <a:p>
            <a:endParaRPr lang="en-US" sz="2000" dirty="0"/>
          </a:p>
        </p:txBody>
      </p:sp>
    </p:spTree>
    <p:extLst>
      <p:ext uri="{BB962C8B-B14F-4D97-AF65-F5344CB8AC3E}">
        <p14:creationId xmlns:p14="http://schemas.microsoft.com/office/powerpoint/2010/main" val="1716776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9C3A2-EC0F-A8B8-4353-D55C2A249B5E}"/>
              </a:ext>
            </a:extLst>
          </p:cNvPr>
          <p:cNvSpPr>
            <a:spLocks noGrp="1"/>
          </p:cNvSpPr>
          <p:nvPr>
            <p:ph type="title"/>
          </p:nvPr>
        </p:nvSpPr>
        <p:spPr>
          <a:xfrm>
            <a:off x="581646" y="349664"/>
            <a:ext cx="5845571" cy="1638377"/>
          </a:xfrm>
        </p:spPr>
        <p:txBody>
          <a:bodyPr anchor="b">
            <a:normAutofit/>
          </a:bodyPr>
          <a:lstStyle/>
          <a:p>
            <a:r>
              <a:rPr lang="en-US" sz="4800" kern="1200" dirty="0"/>
              <a:t>Data Validation</a:t>
            </a:r>
            <a:endParaRPr lang="en-US" sz="4800" dirty="0"/>
          </a:p>
        </p:txBody>
      </p:sp>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276735EA-C219-70FF-BDF9-601DEA883F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0428" y="733145"/>
            <a:ext cx="5437077" cy="5437077"/>
          </a:xfrm>
          <a:prstGeom prst="rect">
            <a:avLst/>
          </a:prstGeom>
        </p:spPr>
      </p:pic>
      <p:sp>
        <p:nvSpPr>
          <p:cNvPr id="18" name="Rectangle 17">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Adhesive Bandage with solid fill">
            <a:extLst>
              <a:ext uri="{FF2B5EF4-FFF2-40B4-BE49-F238E27FC236}">
                <a16:creationId xmlns:a16="http://schemas.microsoft.com/office/drawing/2014/main" id="{809AB2DB-3C64-8709-7BCF-93205C85A0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5623" y="5098272"/>
            <a:ext cx="914400" cy="914400"/>
          </a:xfrm>
          <a:prstGeom prst="rect">
            <a:avLst/>
          </a:prstGeom>
        </p:spPr>
      </p:pic>
      <p:sp>
        <p:nvSpPr>
          <p:cNvPr id="38" name="TextBox 37">
            <a:extLst>
              <a:ext uri="{FF2B5EF4-FFF2-40B4-BE49-F238E27FC236}">
                <a16:creationId xmlns:a16="http://schemas.microsoft.com/office/drawing/2014/main" id="{3BABAAF4-98B2-2EDB-C263-36E5077D1465}"/>
              </a:ext>
            </a:extLst>
          </p:cNvPr>
          <p:cNvSpPr txBox="1"/>
          <p:nvPr/>
        </p:nvSpPr>
        <p:spPr>
          <a:xfrm>
            <a:off x="367548" y="2450643"/>
            <a:ext cx="6132284" cy="243836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Most database applications have a data validation tool. Forces a specific format or The type of data that a user must enter for a particular entry. Excel offers this tool when...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Working with big data. To use data validation, select the cell(s) you want to validate Then click Data &gt; Validation from the menu. The window shown below will appear</a:t>
            </a:r>
          </a:p>
        </p:txBody>
      </p:sp>
      <p:sp>
        <p:nvSpPr>
          <p:cNvPr id="41" name="TextBox 40">
            <a:extLst>
              <a:ext uri="{FF2B5EF4-FFF2-40B4-BE49-F238E27FC236}">
                <a16:creationId xmlns:a16="http://schemas.microsoft.com/office/drawing/2014/main" id="{FE810CDD-8E3E-1C07-DA7C-E393EB3A36FC}"/>
              </a:ext>
            </a:extLst>
          </p:cNvPr>
          <p:cNvSpPr txBox="1"/>
          <p:nvPr/>
        </p:nvSpPr>
        <p:spPr>
          <a:xfrm>
            <a:off x="373319" y="2663977"/>
            <a:ext cx="6132284" cy="2417841"/>
          </a:xfrm>
          <a:prstGeom prst="rect">
            <a:avLst/>
          </a:prstGeom>
          <a:noFill/>
        </p:spPr>
        <p:txBody>
          <a:bodyPr wrap="square">
            <a:spAutoFit/>
          </a:bodyPr>
          <a:lstStyle/>
          <a:p>
            <a:pPr>
              <a:lnSpc>
                <a:spcPct val="90000"/>
              </a:lnSpc>
              <a:spcBef>
                <a:spcPts val="1000"/>
              </a:spcBef>
              <a:defRPr/>
            </a:pPr>
            <a:r>
              <a:rPr lang="en-US" sz="2000" dirty="0">
                <a:solidFill>
                  <a:prstClr val="black"/>
                </a:solidFill>
                <a:latin typeface="Aptos" panose="02110004020202020204"/>
              </a:rPr>
              <a:t>There are three main tabs in this window: Settings, Input Message, and Error Alert. In</a:t>
            </a:r>
          </a:p>
          <a:p>
            <a:pPr>
              <a:lnSpc>
                <a:spcPct val="90000"/>
              </a:lnSpc>
              <a:spcBef>
                <a:spcPts val="1000"/>
              </a:spcBef>
              <a:defRPr/>
            </a:pPr>
            <a:r>
              <a:rPr lang="en-US" sz="2000" dirty="0">
                <a:solidFill>
                  <a:prstClr val="black"/>
                </a:solidFill>
                <a:latin typeface="Aptos" panose="02110004020202020204"/>
              </a:rPr>
              <a:t>the Settings tab, you specify the criteria for the data that will be entered into the selected</a:t>
            </a:r>
          </a:p>
          <a:p>
            <a:pPr>
              <a:lnSpc>
                <a:spcPct val="90000"/>
              </a:lnSpc>
              <a:spcBef>
                <a:spcPts val="1000"/>
              </a:spcBef>
              <a:defRPr/>
            </a:pPr>
            <a:r>
              <a:rPr lang="en-US" sz="2000" dirty="0">
                <a:solidFill>
                  <a:prstClr val="black"/>
                </a:solidFill>
                <a:latin typeface="Aptos" panose="02110004020202020204"/>
              </a:rPr>
              <a:t>cell. As shown in Figure, there is a list of criteria including Whole Numbers, Dates,</a:t>
            </a:r>
          </a:p>
          <a:p>
            <a:pPr>
              <a:lnSpc>
                <a:spcPct val="90000"/>
              </a:lnSpc>
              <a:spcBef>
                <a:spcPts val="1000"/>
              </a:spcBef>
              <a:defRPr/>
            </a:pPr>
            <a:r>
              <a:rPr lang="en-US" sz="2000" dirty="0">
                <a:solidFill>
                  <a:prstClr val="black"/>
                </a:solidFill>
                <a:latin typeface="Aptos" panose="02110004020202020204"/>
              </a:rPr>
              <a:t>Text Lengths, and others.</a:t>
            </a:r>
          </a:p>
        </p:txBody>
      </p:sp>
      <p:sp>
        <p:nvSpPr>
          <p:cNvPr id="44" name="TextBox 43">
            <a:extLst>
              <a:ext uri="{FF2B5EF4-FFF2-40B4-BE49-F238E27FC236}">
                <a16:creationId xmlns:a16="http://schemas.microsoft.com/office/drawing/2014/main" id="{4B73A782-4921-CF0B-426B-B1AEA9549094}"/>
              </a:ext>
            </a:extLst>
          </p:cNvPr>
          <p:cNvSpPr txBox="1"/>
          <p:nvPr/>
        </p:nvSpPr>
        <p:spPr>
          <a:xfrm>
            <a:off x="332341" y="2707557"/>
            <a:ext cx="5437077" cy="2031325"/>
          </a:xfrm>
          <a:prstGeom prst="rect">
            <a:avLst/>
          </a:prstGeom>
          <a:noFill/>
        </p:spPr>
        <p:txBody>
          <a:bodyPr wrap="square">
            <a:spAutoFit/>
          </a:bodyPr>
          <a:lstStyle/>
          <a:p>
            <a:r>
              <a:rPr lang="en-US" dirty="0"/>
              <a:t>Depending on which criteria are selected from the list, you will have a few more options</a:t>
            </a:r>
          </a:p>
          <a:p>
            <a:r>
              <a:rPr lang="en-US" dirty="0"/>
              <a:t>to further specify these criteria. For example, if we choose Whole Number from the list,</a:t>
            </a:r>
          </a:p>
          <a:p>
            <a:r>
              <a:rPr lang="en-US" dirty="0"/>
              <a:t>we then choose from a list of inequalities (greater than, less than or equal to, between,</a:t>
            </a:r>
          </a:p>
          <a:p>
            <a:r>
              <a:rPr lang="en-US" dirty="0"/>
              <a:t>etc.) and provide some numerical bounds </a:t>
            </a:r>
          </a:p>
        </p:txBody>
      </p:sp>
      <p:pic>
        <p:nvPicPr>
          <p:cNvPr id="46" name="Picture 45" descr="Abstract layered blues">
            <a:extLst>
              <a:ext uri="{FF2B5EF4-FFF2-40B4-BE49-F238E27FC236}">
                <a16:creationId xmlns:a16="http://schemas.microsoft.com/office/drawing/2014/main" id="{2F5B08B6-5D07-49B8-4167-B3EBCBF28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5623" y="1759728"/>
            <a:ext cx="4257404" cy="2776820"/>
          </a:xfrm>
          <a:prstGeom prst="rect">
            <a:avLst/>
          </a:prstGeom>
        </p:spPr>
      </p:pic>
      <p:pic>
        <p:nvPicPr>
          <p:cNvPr id="9" name="Picture 8">
            <a:extLst>
              <a:ext uri="{FF2B5EF4-FFF2-40B4-BE49-F238E27FC236}">
                <a16:creationId xmlns:a16="http://schemas.microsoft.com/office/drawing/2014/main" id="{91072355-6C74-2934-1ADA-D3E6E577549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7368557" y="1770716"/>
            <a:ext cx="4274469" cy="2775524"/>
          </a:xfrm>
          <a:prstGeom prst="rect">
            <a:avLst/>
          </a:prstGeom>
        </p:spPr>
      </p:pic>
      <p:pic>
        <p:nvPicPr>
          <p:cNvPr id="39" name="Picture 38">
            <a:extLst>
              <a:ext uri="{FF2B5EF4-FFF2-40B4-BE49-F238E27FC236}">
                <a16:creationId xmlns:a16="http://schemas.microsoft.com/office/drawing/2014/main" id="{D6C96C71-48B7-C568-6B77-891E90A2F95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7367981" y="1747349"/>
            <a:ext cx="4242373" cy="2822257"/>
          </a:xfrm>
          <a:prstGeom prst="rect">
            <a:avLst/>
          </a:prstGeom>
        </p:spPr>
      </p:pic>
      <p:pic>
        <p:nvPicPr>
          <p:cNvPr id="50" name="Picture 49">
            <a:extLst>
              <a:ext uri="{FF2B5EF4-FFF2-40B4-BE49-F238E27FC236}">
                <a16:creationId xmlns:a16="http://schemas.microsoft.com/office/drawing/2014/main" id="{6BCD9349-4E1B-68B1-4C67-3C0A27E5C29D}"/>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Lst>
          </a:blip>
          <a:srcRect l="-287"/>
          <a:stretch/>
        </p:blipFill>
        <p:spPr>
          <a:xfrm>
            <a:off x="7352950" y="1780681"/>
            <a:ext cx="4274469" cy="2799914"/>
          </a:xfrm>
          <a:prstGeom prst="rect">
            <a:avLst/>
          </a:prstGeom>
        </p:spPr>
      </p:pic>
      <p:pic>
        <p:nvPicPr>
          <p:cNvPr id="52" name="Picture 51">
            <a:extLst>
              <a:ext uri="{FF2B5EF4-FFF2-40B4-BE49-F238E27FC236}">
                <a16:creationId xmlns:a16="http://schemas.microsoft.com/office/drawing/2014/main" id="{F044804C-086E-38D2-739D-F6ECBD12E7A1}"/>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Lst>
          </a:blip>
          <a:stretch>
            <a:fillRect/>
          </a:stretch>
        </p:blipFill>
        <p:spPr>
          <a:xfrm>
            <a:off x="7388988" y="1798999"/>
            <a:ext cx="4253461" cy="2737549"/>
          </a:xfrm>
          <a:prstGeom prst="rect">
            <a:avLst/>
          </a:prstGeom>
        </p:spPr>
      </p:pic>
      <p:sp>
        <p:nvSpPr>
          <p:cNvPr id="53" name="TextBox 52">
            <a:extLst>
              <a:ext uri="{FF2B5EF4-FFF2-40B4-BE49-F238E27FC236}">
                <a16:creationId xmlns:a16="http://schemas.microsoft.com/office/drawing/2014/main" id="{204F39D7-81BF-25B7-FDE0-8E3F0751FC66}"/>
              </a:ext>
            </a:extLst>
          </p:cNvPr>
          <p:cNvSpPr txBox="1"/>
          <p:nvPr/>
        </p:nvSpPr>
        <p:spPr>
          <a:xfrm>
            <a:off x="350483" y="2569058"/>
            <a:ext cx="6096000" cy="2308324"/>
          </a:xfrm>
          <a:prstGeom prst="rect">
            <a:avLst/>
          </a:prstGeom>
          <a:noFill/>
        </p:spPr>
        <p:txBody>
          <a:bodyPr wrap="square">
            <a:spAutoFit/>
          </a:bodyPr>
          <a:lstStyle/>
          <a:p>
            <a:r>
              <a:rPr lang="en-US" dirty="0"/>
              <a:t>The Input Message tab allows you to create a comment that will appear next to the cell</a:t>
            </a:r>
          </a:p>
          <a:p>
            <a:r>
              <a:rPr lang="en-US" dirty="0"/>
              <a:t>after it is selected. This message is intended to guide the user to enter the correct data.</a:t>
            </a:r>
          </a:p>
          <a:p>
            <a:r>
              <a:rPr lang="en-US" dirty="0"/>
              <a:t>For example, we have created the message “Please enter a whole</a:t>
            </a:r>
          </a:p>
          <a:p>
            <a:r>
              <a:rPr lang="en-US" dirty="0"/>
              <a:t>number between 0 and 5 only.” This message matches the criterion we specified.</a:t>
            </a:r>
          </a:p>
        </p:txBody>
      </p:sp>
      <p:pic>
        <p:nvPicPr>
          <p:cNvPr id="55" name="Picture 54">
            <a:extLst>
              <a:ext uri="{FF2B5EF4-FFF2-40B4-BE49-F238E27FC236}">
                <a16:creationId xmlns:a16="http://schemas.microsoft.com/office/drawing/2014/main" id="{B383D8C0-F4BD-EE1C-2E47-91279C95FF88}"/>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Lst>
          </a:blip>
          <a:stretch>
            <a:fillRect/>
          </a:stretch>
        </p:blipFill>
        <p:spPr>
          <a:xfrm>
            <a:off x="7385046" y="1733454"/>
            <a:ext cx="4274468" cy="2822257"/>
          </a:xfrm>
          <a:prstGeom prst="rect">
            <a:avLst/>
          </a:prstGeom>
        </p:spPr>
      </p:pic>
      <p:sp>
        <p:nvSpPr>
          <p:cNvPr id="56" name="TextBox 55">
            <a:extLst>
              <a:ext uri="{FF2B5EF4-FFF2-40B4-BE49-F238E27FC236}">
                <a16:creationId xmlns:a16="http://schemas.microsoft.com/office/drawing/2014/main" id="{0AB70276-2B44-8949-AFD0-3C9791C2783A}"/>
              </a:ext>
            </a:extLst>
          </p:cNvPr>
          <p:cNvSpPr txBox="1"/>
          <p:nvPr/>
        </p:nvSpPr>
        <p:spPr>
          <a:xfrm>
            <a:off x="270241" y="2427406"/>
            <a:ext cx="6096000" cy="2862322"/>
          </a:xfrm>
          <a:prstGeom prst="rect">
            <a:avLst/>
          </a:prstGeom>
          <a:noFill/>
        </p:spPr>
        <p:txBody>
          <a:bodyPr wrap="square">
            <a:spAutoFit/>
          </a:bodyPr>
          <a:lstStyle/>
          <a:p>
            <a:r>
              <a:rPr lang="en-US" dirty="0"/>
              <a:t>The Error Alert allows you to display a message to the user after he or she has entered</a:t>
            </a:r>
          </a:p>
          <a:p>
            <a:r>
              <a:rPr lang="en-US" dirty="0"/>
              <a:t>any data incorrectly. You can choose to have an Error, Warning, or Information symbol</a:t>
            </a:r>
          </a:p>
          <a:p>
            <a:r>
              <a:rPr lang="en-US" dirty="0"/>
              <a:t>on this message box also; each symbol has a different set of options for the user in the</a:t>
            </a:r>
          </a:p>
          <a:p>
            <a:r>
              <a:rPr lang="en-US" dirty="0"/>
              <a:t>message box.  we have chosen the Warning symbol and have entered</a:t>
            </a:r>
          </a:p>
          <a:p>
            <a:r>
              <a:rPr lang="en-US" dirty="0"/>
              <a:t>the message, “You must enter a whole number between 0 and 5!</a:t>
            </a:r>
          </a:p>
        </p:txBody>
      </p:sp>
      <p:pic>
        <p:nvPicPr>
          <p:cNvPr id="58" name="Picture 57">
            <a:extLst>
              <a:ext uri="{FF2B5EF4-FFF2-40B4-BE49-F238E27FC236}">
                <a16:creationId xmlns:a16="http://schemas.microsoft.com/office/drawing/2014/main" id="{9E2D51C4-CD2A-FBED-001F-6A7E6A897B40}"/>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25000"/>
                    </a14:imgEffect>
                  </a14:imgLayer>
                </a14:imgProps>
              </a:ext>
            </a:extLst>
          </a:blip>
          <a:stretch>
            <a:fillRect/>
          </a:stretch>
        </p:blipFill>
        <p:spPr>
          <a:xfrm>
            <a:off x="7388565" y="1740564"/>
            <a:ext cx="4287437" cy="2805675"/>
          </a:xfrm>
          <a:prstGeom prst="rect">
            <a:avLst/>
          </a:prstGeom>
        </p:spPr>
      </p:pic>
      <p:sp>
        <p:nvSpPr>
          <p:cNvPr id="59" name="TextBox 58">
            <a:extLst>
              <a:ext uri="{FF2B5EF4-FFF2-40B4-BE49-F238E27FC236}">
                <a16:creationId xmlns:a16="http://schemas.microsoft.com/office/drawing/2014/main" id="{B04A1EFB-323B-3713-5073-F4BDD79FC54C}"/>
              </a:ext>
            </a:extLst>
          </p:cNvPr>
          <p:cNvSpPr txBox="1"/>
          <p:nvPr/>
        </p:nvSpPr>
        <p:spPr>
          <a:xfrm>
            <a:off x="385690" y="2341463"/>
            <a:ext cx="6096000" cy="3416320"/>
          </a:xfrm>
          <a:prstGeom prst="rect">
            <a:avLst/>
          </a:prstGeom>
          <a:noFill/>
        </p:spPr>
        <p:txBody>
          <a:bodyPr wrap="square">
            <a:spAutoFit/>
          </a:bodyPr>
          <a:lstStyle/>
          <a:p>
            <a:r>
              <a:rPr lang="en-US" dirty="0"/>
              <a:t>Let’s consider an example. Suppose we have a record of customer orders. For each</a:t>
            </a:r>
          </a:p>
          <a:p>
            <a:r>
              <a:rPr lang="en-US" dirty="0"/>
              <a:t>order, the date, quantity, and price of the order are noted. If a maximum of 5 products</a:t>
            </a:r>
          </a:p>
          <a:p>
            <a:r>
              <a:rPr lang="en-US" dirty="0"/>
              <a:t>can be sold in one order, we can apply the above Whole Number validation to the</a:t>
            </a:r>
          </a:p>
          <a:p>
            <a:r>
              <a:rPr lang="en-US" dirty="0"/>
              <a:t>Quantity column. The Input Message for this validation appears when a cell in the</a:t>
            </a:r>
          </a:p>
          <a:p>
            <a:r>
              <a:rPr lang="en-US" dirty="0"/>
              <a:t>Quantity column is selected (see Figure 10.51). If we enter a number greater than 5 (or</a:t>
            </a:r>
          </a:p>
          <a:p>
            <a:r>
              <a:rPr lang="en-US" dirty="0"/>
              <a:t>less than 0), then the Warning message created in the Error Alert tab will appear</a:t>
            </a:r>
          </a:p>
        </p:txBody>
      </p:sp>
      <p:sp>
        <p:nvSpPr>
          <p:cNvPr id="61" name="TextBox 60">
            <a:extLst>
              <a:ext uri="{FF2B5EF4-FFF2-40B4-BE49-F238E27FC236}">
                <a16:creationId xmlns:a16="http://schemas.microsoft.com/office/drawing/2014/main" id="{02E08212-ECBC-DE9F-43F8-AF0C357BA320}"/>
              </a:ext>
            </a:extLst>
          </p:cNvPr>
          <p:cNvSpPr txBox="1"/>
          <p:nvPr/>
        </p:nvSpPr>
        <p:spPr>
          <a:xfrm>
            <a:off x="588213" y="3723220"/>
            <a:ext cx="6190342" cy="646331"/>
          </a:xfrm>
          <a:prstGeom prst="rect">
            <a:avLst/>
          </a:prstGeom>
          <a:noFill/>
        </p:spPr>
        <p:txBody>
          <a:bodyPr wrap="square">
            <a:spAutoFit/>
          </a:bodyPr>
          <a:lstStyle/>
          <a:p>
            <a:r>
              <a:rPr lang="en-US" dirty="0"/>
              <a:t>When selecting the validated cell, the Input Message appears</a:t>
            </a:r>
          </a:p>
        </p:txBody>
      </p:sp>
      <p:pic>
        <p:nvPicPr>
          <p:cNvPr id="63" name="Picture 62">
            <a:extLst>
              <a:ext uri="{FF2B5EF4-FFF2-40B4-BE49-F238E27FC236}">
                <a16:creationId xmlns:a16="http://schemas.microsoft.com/office/drawing/2014/main" id="{643CB414-6DDD-5FF9-C65B-DA0E7BAECEBD}"/>
              </a:ext>
            </a:extLst>
          </p:cNvPr>
          <p:cNvPicPr>
            <a:picLocks noChangeAspect="1"/>
          </p:cNvPicPr>
          <p:nvPr/>
        </p:nvPicPr>
        <p:blipFill>
          <a:blip r:embed="rId19"/>
          <a:stretch>
            <a:fillRect/>
          </a:stretch>
        </p:blipFill>
        <p:spPr>
          <a:xfrm>
            <a:off x="7400958" y="1707964"/>
            <a:ext cx="4300429" cy="2805675"/>
          </a:xfrm>
          <a:prstGeom prst="rect">
            <a:avLst/>
          </a:prstGeom>
        </p:spPr>
      </p:pic>
      <p:pic>
        <p:nvPicPr>
          <p:cNvPr id="65" name="Picture 64">
            <a:extLst>
              <a:ext uri="{FF2B5EF4-FFF2-40B4-BE49-F238E27FC236}">
                <a16:creationId xmlns:a16="http://schemas.microsoft.com/office/drawing/2014/main" id="{D5593F30-C705-E02B-39A9-6EF61A750A19}"/>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25000"/>
                    </a14:imgEffect>
                  </a14:imgLayer>
                </a14:imgProps>
              </a:ext>
            </a:extLst>
          </a:blip>
          <a:stretch>
            <a:fillRect/>
          </a:stretch>
        </p:blipFill>
        <p:spPr>
          <a:xfrm>
            <a:off x="7414994" y="1704245"/>
            <a:ext cx="4269328" cy="2822257"/>
          </a:xfrm>
          <a:prstGeom prst="rect">
            <a:avLst/>
          </a:prstGeom>
        </p:spPr>
      </p:pic>
      <p:sp>
        <p:nvSpPr>
          <p:cNvPr id="66" name="TextBox 65">
            <a:extLst>
              <a:ext uri="{FF2B5EF4-FFF2-40B4-BE49-F238E27FC236}">
                <a16:creationId xmlns:a16="http://schemas.microsoft.com/office/drawing/2014/main" id="{1A14600F-6718-7182-8707-A463126F85E0}"/>
              </a:ext>
            </a:extLst>
          </p:cNvPr>
          <p:cNvSpPr txBox="1"/>
          <p:nvPr/>
        </p:nvSpPr>
        <p:spPr>
          <a:xfrm>
            <a:off x="379919" y="3379808"/>
            <a:ext cx="6096000" cy="1200329"/>
          </a:xfrm>
          <a:prstGeom prst="rect">
            <a:avLst/>
          </a:prstGeom>
          <a:noFill/>
        </p:spPr>
        <p:txBody>
          <a:bodyPr wrap="square">
            <a:spAutoFit/>
          </a:bodyPr>
          <a:lstStyle/>
          <a:p>
            <a:r>
              <a:rPr lang="en-US" dirty="0"/>
              <a:t>We could also validate the Date column in this example by choosing the Date criterion.</a:t>
            </a:r>
          </a:p>
          <a:p>
            <a:r>
              <a:rPr lang="en-US" dirty="0"/>
              <a:t>We may, for example, specify that this record is for dates before February 1st only</a:t>
            </a:r>
          </a:p>
        </p:txBody>
      </p:sp>
      <p:pic>
        <p:nvPicPr>
          <p:cNvPr id="68" name="Picture 67">
            <a:extLst>
              <a:ext uri="{FF2B5EF4-FFF2-40B4-BE49-F238E27FC236}">
                <a16:creationId xmlns:a16="http://schemas.microsoft.com/office/drawing/2014/main" id="{BE9CC745-9041-E175-3486-7102B6859B05}"/>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25000"/>
                    </a14:imgEffect>
                  </a14:imgLayer>
                </a14:imgProps>
              </a:ext>
            </a:extLst>
          </a:blip>
          <a:stretch>
            <a:fillRect/>
          </a:stretch>
        </p:blipFill>
        <p:spPr>
          <a:xfrm>
            <a:off x="7361847" y="1672369"/>
            <a:ext cx="4339540" cy="2930569"/>
          </a:xfrm>
          <a:prstGeom prst="rect">
            <a:avLst/>
          </a:prstGeom>
        </p:spPr>
      </p:pic>
      <p:sp>
        <p:nvSpPr>
          <p:cNvPr id="70" name="TextBox 69">
            <a:extLst>
              <a:ext uri="{FF2B5EF4-FFF2-40B4-BE49-F238E27FC236}">
                <a16:creationId xmlns:a16="http://schemas.microsoft.com/office/drawing/2014/main" id="{FA75DD72-A82E-1EA9-F8B5-E1E0806CDB54}"/>
              </a:ext>
            </a:extLst>
          </p:cNvPr>
          <p:cNvSpPr txBox="1"/>
          <p:nvPr/>
        </p:nvSpPr>
        <p:spPr>
          <a:xfrm>
            <a:off x="459072" y="3322495"/>
            <a:ext cx="6219370" cy="923330"/>
          </a:xfrm>
          <a:prstGeom prst="rect">
            <a:avLst/>
          </a:prstGeom>
          <a:noFill/>
        </p:spPr>
        <p:txBody>
          <a:bodyPr wrap="square">
            <a:spAutoFit/>
          </a:bodyPr>
          <a:lstStyle/>
          <a:p>
            <a:r>
              <a:rPr lang="en-US" dirty="0"/>
              <a:t>This time, let’s choose the Information alert type. The Input Message and alert are</a:t>
            </a:r>
          </a:p>
          <a:p>
            <a:r>
              <a:rPr lang="en-US" dirty="0"/>
              <a:t>shown in Figure for a selected cell in the Date column.</a:t>
            </a:r>
          </a:p>
        </p:txBody>
      </p:sp>
      <p:pic>
        <p:nvPicPr>
          <p:cNvPr id="4" name="Picture 3">
            <a:extLst>
              <a:ext uri="{FF2B5EF4-FFF2-40B4-BE49-F238E27FC236}">
                <a16:creationId xmlns:a16="http://schemas.microsoft.com/office/drawing/2014/main" id="{484F3344-5701-CBC6-0351-F6729085DC7B}"/>
              </a:ext>
            </a:extLst>
          </p:cNvPr>
          <p:cNvPicPr>
            <a:picLocks noChangeAspect="1"/>
          </p:cNvPicPr>
          <p:nvPr/>
        </p:nvPicPr>
        <p:blipFill>
          <a:blip r:embed="rId24"/>
          <a:stretch>
            <a:fillRect/>
          </a:stretch>
        </p:blipFill>
        <p:spPr>
          <a:xfrm>
            <a:off x="7326108" y="1672370"/>
            <a:ext cx="4384176" cy="2930568"/>
          </a:xfrm>
          <a:prstGeom prst="rect">
            <a:avLst/>
          </a:prstGeom>
        </p:spPr>
      </p:pic>
      <p:sp>
        <p:nvSpPr>
          <p:cNvPr id="6" name="TextBox 5">
            <a:extLst>
              <a:ext uri="{FF2B5EF4-FFF2-40B4-BE49-F238E27FC236}">
                <a16:creationId xmlns:a16="http://schemas.microsoft.com/office/drawing/2014/main" id="{6367941A-4A04-340C-890E-B523344AD0E1}"/>
              </a:ext>
            </a:extLst>
          </p:cNvPr>
          <p:cNvSpPr txBox="1"/>
          <p:nvPr/>
        </p:nvSpPr>
        <p:spPr>
          <a:xfrm>
            <a:off x="267435" y="2354666"/>
            <a:ext cx="6127666" cy="3139321"/>
          </a:xfrm>
          <a:prstGeom prst="rect">
            <a:avLst/>
          </a:prstGeom>
          <a:noFill/>
        </p:spPr>
        <p:txBody>
          <a:bodyPr wrap="square">
            <a:spAutoFit/>
          </a:bodyPr>
          <a:lstStyle/>
          <a:p>
            <a:r>
              <a:rPr lang="en-US" dirty="0"/>
              <a:t>Another interesting criterion, Custom, is like the Formula Is option used in</a:t>
            </a:r>
          </a:p>
          <a:p>
            <a:r>
              <a:rPr lang="en-US" dirty="0"/>
              <a:t>Conditional Formatting (see Chapter 4). With the Custom criterion, the user applies a</a:t>
            </a:r>
          </a:p>
          <a:p>
            <a:r>
              <a:rPr lang="en-US" dirty="0"/>
              <a:t>formula to the first cell in the selected range that is being validated. For example, in</a:t>
            </a:r>
          </a:p>
          <a:p>
            <a:r>
              <a:rPr lang="en-US" dirty="0"/>
              <a:t>Figure, we are checking if the value entered is a number or not by using the</a:t>
            </a:r>
          </a:p>
          <a:p>
            <a:r>
              <a:rPr lang="en-US" dirty="0"/>
              <a:t>Informational function ISNUMBER. If the result of this formula is false, then the Error</a:t>
            </a:r>
          </a:p>
          <a:p>
            <a:r>
              <a:rPr lang="en-US" dirty="0"/>
              <a:t>Alert message will appear.</a:t>
            </a:r>
          </a:p>
        </p:txBody>
      </p:sp>
      <p:pic>
        <p:nvPicPr>
          <p:cNvPr id="11" name="Picture 10">
            <a:extLst>
              <a:ext uri="{FF2B5EF4-FFF2-40B4-BE49-F238E27FC236}">
                <a16:creationId xmlns:a16="http://schemas.microsoft.com/office/drawing/2014/main" id="{AEE9633A-BA7E-DD92-62CD-B743D4B2CC76}"/>
              </a:ext>
            </a:extLst>
          </p:cNvPr>
          <p:cNvPicPr>
            <a:picLocks noChangeAspect="1"/>
          </p:cNvPicPr>
          <p:nvPr/>
        </p:nvPicPr>
        <p:blipFill>
          <a:blip r:embed="rId25">
            <a:extLst>
              <a:ext uri="{BEBA8EAE-BF5A-486C-A8C5-ECC9F3942E4B}">
                <a14:imgProps xmlns:a14="http://schemas.microsoft.com/office/drawing/2010/main">
                  <a14:imgLayer r:embed="rId26">
                    <a14:imgEffect>
                      <a14:sharpenSoften amount="25000"/>
                    </a14:imgEffect>
                  </a14:imgLayer>
                </a14:imgProps>
              </a:ext>
            </a:extLst>
          </a:blip>
          <a:stretch>
            <a:fillRect/>
          </a:stretch>
        </p:blipFill>
        <p:spPr>
          <a:xfrm>
            <a:off x="7335308" y="1701178"/>
            <a:ext cx="4363050" cy="2923409"/>
          </a:xfrm>
          <a:prstGeom prst="rect">
            <a:avLst/>
          </a:prstGeom>
        </p:spPr>
      </p:pic>
      <p:sp>
        <p:nvSpPr>
          <p:cNvPr id="19" name="TextBox 18">
            <a:extLst>
              <a:ext uri="{FF2B5EF4-FFF2-40B4-BE49-F238E27FC236}">
                <a16:creationId xmlns:a16="http://schemas.microsoft.com/office/drawing/2014/main" id="{E4D8F5E0-1971-8CE2-6D4D-84E6992712D9}"/>
              </a:ext>
            </a:extLst>
          </p:cNvPr>
          <p:cNvSpPr txBox="1"/>
          <p:nvPr/>
        </p:nvSpPr>
        <p:spPr>
          <a:xfrm>
            <a:off x="598354" y="2465051"/>
            <a:ext cx="6096000" cy="3139321"/>
          </a:xfrm>
          <a:prstGeom prst="rect">
            <a:avLst/>
          </a:prstGeom>
          <a:noFill/>
        </p:spPr>
        <p:txBody>
          <a:bodyPr wrap="square">
            <a:spAutoFit/>
          </a:bodyPr>
          <a:lstStyle/>
          <a:p>
            <a:r>
              <a:rPr lang="en-US" dirty="0"/>
              <a:t>The last unique criterion is the menu. It allows you to create a list box, or drop-down box, with options for users to choose from as their input value. We must create a source for this list somewhere in the spreadsheet. For example, if we have an additional column in the Customer Orders table for the salesperson who received the order, we might want to limit that entry to the list of valid salespeople who work for the company. In the spreadsheet below, there is a list of sales representatives. We can then select a list of criteria options and highlight this namespace as the source</a:t>
            </a:r>
          </a:p>
          <a:p>
            <a:endParaRPr lang="en-US" dirty="0"/>
          </a:p>
        </p:txBody>
      </p:sp>
      <p:pic>
        <p:nvPicPr>
          <p:cNvPr id="21" name="Picture 20">
            <a:extLst>
              <a:ext uri="{FF2B5EF4-FFF2-40B4-BE49-F238E27FC236}">
                <a16:creationId xmlns:a16="http://schemas.microsoft.com/office/drawing/2014/main" id="{E5641CA4-A24F-8051-7725-8240218A8604}"/>
              </a:ext>
            </a:extLst>
          </p:cNvPr>
          <p:cNvPicPr>
            <a:picLocks noChangeAspect="1"/>
          </p:cNvPicPr>
          <p:nvPr/>
        </p:nvPicPr>
        <p:blipFill>
          <a:blip r:embed="rId27">
            <a:extLst>
              <a:ext uri="{BEBA8EAE-BF5A-486C-A8C5-ECC9F3942E4B}">
                <a14:imgProps xmlns:a14="http://schemas.microsoft.com/office/drawing/2010/main">
                  <a14:imgLayer r:embed="rId28">
                    <a14:imgEffect>
                      <a14:sharpenSoften amount="25000"/>
                    </a14:imgEffect>
                  </a14:imgLayer>
                </a14:imgProps>
              </a:ext>
            </a:extLst>
          </a:blip>
          <a:stretch>
            <a:fillRect/>
          </a:stretch>
        </p:blipFill>
        <p:spPr>
          <a:xfrm>
            <a:off x="7346877" y="1778558"/>
            <a:ext cx="4384177" cy="2764775"/>
          </a:xfrm>
          <a:prstGeom prst="rect">
            <a:avLst/>
          </a:prstGeom>
        </p:spPr>
      </p:pic>
      <p:sp>
        <p:nvSpPr>
          <p:cNvPr id="23" name="TextBox 22">
            <a:extLst>
              <a:ext uri="{FF2B5EF4-FFF2-40B4-BE49-F238E27FC236}">
                <a16:creationId xmlns:a16="http://schemas.microsoft.com/office/drawing/2014/main" id="{FCA20FC8-0785-106C-8DB2-CED5EE0CFD48}"/>
              </a:ext>
            </a:extLst>
          </p:cNvPr>
          <p:cNvSpPr txBox="1"/>
          <p:nvPr/>
        </p:nvSpPr>
        <p:spPr>
          <a:xfrm>
            <a:off x="472860" y="2996177"/>
            <a:ext cx="6226628" cy="2031325"/>
          </a:xfrm>
          <a:prstGeom prst="rect">
            <a:avLst/>
          </a:prstGeom>
          <a:noFill/>
        </p:spPr>
        <p:txBody>
          <a:bodyPr wrap="square">
            <a:spAutoFit/>
          </a:bodyPr>
          <a:lstStyle/>
          <a:p>
            <a:r>
              <a:rPr lang="en-US" dirty="0"/>
              <a:t>Then, we can set the Input Message and Error Alert so that the users know they can</a:t>
            </a:r>
          </a:p>
          <a:p>
            <a:r>
              <a:rPr lang="en-US" dirty="0"/>
              <a:t>only enter a salesperson name from the provided list. When they select a cell from the</a:t>
            </a:r>
          </a:p>
          <a:p>
            <a:r>
              <a:rPr lang="en-US" dirty="0"/>
              <a:t>Salesperson column, a drop-down arrow will appear providing them with this list of valid</a:t>
            </a:r>
          </a:p>
          <a:p>
            <a:r>
              <a:rPr lang="en-US" dirty="0"/>
              <a:t>names</a:t>
            </a:r>
          </a:p>
        </p:txBody>
      </p:sp>
    </p:spTree>
    <p:extLst>
      <p:ext uri="{BB962C8B-B14F-4D97-AF65-F5344CB8AC3E}">
        <p14:creationId xmlns:p14="http://schemas.microsoft.com/office/powerpoint/2010/main" val="2994507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8"/>
                                        </p:tgtEl>
                                        <p:attrNameLst>
                                          <p:attrName>style.visibility</p:attrName>
                                        </p:attrNameLst>
                                      </p:cBhvr>
                                      <p:to>
                                        <p:strVal val="hidden"/>
                                      </p:to>
                                    </p:set>
                                  </p:subTnLst>
                                </p:cTn>
                              </p:par>
                              <p:par>
                                <p:cTn id="9" presetID="53" presetClass="entr" presetSubtype="16"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0-#ppt_w/2"/>
                                          </p:val>
                                        </p:tav>
                                        <p:tav tm="100000">
                                          <p:val>
                                            <p:strVal val="#ppt_x"/>
                                          </p:val>
                                        </p:tav>
                                      </p:tavLst>
                                    </p:anim>
                                    <p:anim calcmode="lin" valueType="num">
                                      <p:cBhvr additive="base">
                                        <p:cTn id="19" dur="500" fill="hold"/>
                                        <p:tgtEl>
                                          <p:spTgt spid="4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1"/>
                                        </p:tgtEl>
                                        <p:attrNameLst>
                                          <p:attrName>style.visibility</p:attrName>
                                        </p:attrNameLst>
                                      </p:cBhvr>
                                      <p:to>
                                        <p:strVal val="hidden"/>
                                      </p:to>
                                    </p:set>
                                  </p:subTnLst>
                                </p:cTn>
                              </p:par>
                              <p:par>
                                <p:cTn id="20" presetID="53" presetClass="entr" presetSubtype="16"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ppt_w</p:attrName>
                                        </p:attrNameLst>
                                      </p:cBhvr>
                                      <p:tavLst>
                                        <p:tav tm="0">
                                          <p:val>
                                            <p:fltVal val="0"/>
                                          </p:val>
                                        </p:tav>
                                        <p:tav tm="100000">
                                          <p:val>
                                            <p:strVal val="#ppt_w"/>
                                          </p:val>
                                        </p:tav>
                                      </p:tavLst>
                                    </p:anim>
                                    <p:anim calcmode="lin" valueType="num">
                                      <p:cBhvr>
                                        <p:cTn id="23" dur="500" fill="hold"/>
                                        <p:tgtEl>
                                          <p:spTgt spid="39"/>
                                        </p:tgtEl>
                                        <p:attrNameLst>
                                          <p:attrName>ppt_h</p:attrName>
                                        </p:attrNameLst>
                                      </p:cBhvr>
                                      <p:tavLst>
                                        <p:tav tm="0">
                                          <p:val>
                                            <p:fltVal val="0"/>
                                          </p:val>
                                        </p:tav>
                                        <p:tav tm="100000">
                                          <p:val>
                                            <p:strVal val="#ppt_h"/>
                                          </p:val>
                                        </p:tav>
                                      </p:tavLst>
                                    </p:anim>
                                    <p:animEffect transition="in" filter="fade">
                                      <p:cBhvr>
                                        <p:cTn id="24"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0-#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4"/>
                                        </p:tgtEl>
                                        <p:attrNameLst>
                                          <p:attrName>style.visibility</p:attrName>
                                        </p:attrNameLst>
                                      </p:cBhvr>
                                      <p:to>
                                        <p:strVal val="hidden"/>
                                      </p:to>
                                    </p:set>
                                  </p:subTnLst>
                                </p:cTn>
                              </p:par>
                              <p:par>
                                <p:cTn id="31" presetID="53" presetClass="entr" presetSubtype="16"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0-#ppt_w/2"/>
                                          </p:val>
                                        </p:tav>
                                        <p:tav tm="100000">
                                          <p:val>
                                            <p:strVal val="#ppt_x"/>
                                          </p:val>
                                        </p:tav>
                                      </p:tavLst>
                                    </p:anim>
                                    <p:anim calcmode="lin" valueType="num">
                                      <p:cBhvr additive="base">
                                        <p:cTn id="41" dur="500" fill="hold"/>
                                        <p:tgtEl>
                                          <p:spTgt spid="5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3"/>
                                        </p:tgtEl>
                                        <p:attrNameLst>
                                          <p:attrName>style.visibility</p:attrName>
                                        </p:attrNameLst>
                                      </p:cBhvr>
                                      <p:to>
                                        <p:strVal val="hidden"/>
                                      </p:to>
                                    </p:set>
                                  </p:subTnLst>
                                </p:cTn>
                              </p:par>
                              <p:par>
                                <p:cTn id="42" presetID="53" presetClass="entr" presetSubtype="16"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0-#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6"/>
                                        </p:tgtEl>
                                        <p:attrNameLst>
                                          <p:attrName>style.visibility</p:attrName>
                                        </p:attrNameLst>
                                      </p:cBhvr>
                                      <p:to>
                                        <p:strVal val="hidden"/>
                                      </p:to>
                                    </p:set>
                                  </p:subTnLst>
                                </p:cTn>
                              </p:par>
                              <p:par>
                                <p:cTn id="53" presetID="53" presetClass="entr" presetSubtype="16"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500" fill="hold"/>
                                        <p:tgtEl>
                                          <p:spTgt spid="55"/>
                                        </p:tgtEl>
                                        <p:attrNameLst>
                                          <p:attrName>ppt_w</p:attrName>
                                        </p:attrNameLst>
                                      </p:cBhvr>
                                      <p:tavLst>
                                        <p:tav tm="0">
                                          <p:val>
                                            <p:fltVal val="0"/>
                                          </p:val>
                                        </p:tav>
                                        <p:tav tm="100000">
                                          <p:val>
                                            <p:strVal val="#ppt_w"/>
                                          </p:val>
                                        </p:tav>
                                      </p:tavLst>
                                    </p:anim>
                                    <p:anim calcmode="lin" valueType="num">
                                      <p:cBhvr>
                                        <p:cTn id="56" dur="500" fill="hold"/>
                                        <p:tgtEl>
                                          <p:spTgt spid="55"/>
                                        </p:tgtEl>
                                        <p:attrNameLst>
                                          <p:attrName>ppt_h</p:attrName>
                                        </p:attrNameLst>
                                      </p:cBhvr>
                                      <p:tavLst>
                                        <p:tav tm="0">
                                          <p:val>
                                            <p:fltVal val="0"/>
                                          </p:val>
                                        </p:tav>
                                        <p:tav tm="100000">
                                          <p:val>
                                            <p:strVal val="#ppt_h"/>
                                          </p:val>
                                        </p:tav>
                                      </p:tavLst>
                                    </p:anim>
                                    <p:animEffect transition="in" filter="fade">
                                      <p:cBhvr>
                                        <p:cTn id="57" dur="50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 calcmode="lin" valueType="num">
                                      <p:cBhvr additive="base">
                                        <p:cTn id="62" dur="500" fill="hold"/>
                                        <p:tgtEl>
                                          <p:spTgt spid="61"/>
                                        </p:tgtEl>
                                        <p:attrNameLst>
                                          <p:attrName>ppt_x</p:attrName>
                                        </p:attrNameLst>
                                      </p:cBhvr>
                                      <p:tavLst>
                                        <p:tav tm="0">
                                          <p:val>
                                            <p:strVal val="0-#ppt_w/2"/>
                                          </p:val>
                                        </p:tav>
                                        <p:tav tm="100000">
                                          <p:val>
                                            <p:strVal val="#ppt_x"/>
                                          </p:val>
                                        </p:tav>
                                      </p:tavLst>
                                    </p:anim>
                                    <p:anim calcmode="lin" valueType="num">
                                      <p:cBhvr additive="base">
                                        <p:cTn id="63" dur="500" fill="hold"/>
                                        <p:tgtEl>
                                          <p:spTgt spid="6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1"/>
                                        </p:tgtEl>
                                        <p:attrNameLst>
                                          <p:attrName>style.visibility</p:attrName>
                                        </p:attrNameLst>
                                      </p:cBhvr>
                                      <p:to>
                                        <p:strVal val="hidden"/>
                                      </p:to>
                                    </p:set>
                                  </p:subTnLst>
                                </p:cTn>
                              </p:par>
                              <p:par>
                                <p:cTn id="64" presetID="53" presetClass="entr" presetSubtype="16"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p:cTn id="66" dur="500" fill="hold"/>
                                        <p:tgtEl>
                                          <p:spTgt spid="58"/>
                                        </p:tgtEl>
                                        <p:attrNameLst>
                                          <p:attrName>ppt_w</p:attrName>
                                        </p:attrNameLst>
                                      </p:cBhvr>
                                      <p:tavLst>
                                        <p:tav tm="0">
                                          <p:val>
                                            <p:fltVal val="0"/>
                                          </p:val>
                                        </p:tav>
                                        <p:tav tm="100000">
                                          <p:val>
                                            <p:strVal val="#ppt_w"/>
                                          </p:val>
                                        </p:tav>
                                      </p:tavLst>
                                    </p:anim>
                                    <p:anim calcmode="lin" valueType="num">
                                      <p:cBhvr>
                                        <p:cTn id="67" dur="500" fill="hold"/>
                                        <p:tgtEl>
                                          <p:spTgt spid="58"/>
                                        </p:tgtEl>
                                        <p:attrNameLst>
                                          <p:attrName>ppt_h</p:attrName>
                                        </p:attrNameLst>
                                      </p:cBhvr>
                                      <p:tavLst>
                                        <p:tav tm="0">
                                          <p:val>
                                            <p:fltVal val="0"/>
                                          </p:val>
                                        </p:tav>
                                        <p:tav tm="100000">
                                          <p:val>
                                            <p:strVal val="#ppt_h"/>
                                          </p:val>
                                        </p:tav>
                                      </p:tavLst>
                                    </p:anim>
                                    <p:animEffect transition="in" filter="fade">
                                      <p:cBhvr>
                                        <p:cTn id="68"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additive="base">
                                        <p:cTn id="73" dur="500" fill="hold"/>
                                        <p:tgtEl>
                                          <p:spTgt spid="59"/>
                                        </p:tgtEl>
                                        <p:attrNameLst>
                                          <p:attrName>ppt_x</p:attrName>
                                        </p:attrNameLst>
                                      </p:cBhvr>
                                      <p:tavLst>
                                        <p:tav tm="0">
                                          <p:val>
                                            <p:strVal val="0-#ppt_w/2"/>
                                          </p:val>
                                        </p:tav>
                                        <p:tav tm="100000">
                                          <p:val>
                                            <p:strVal val="#ppt_x"/>
                                          </p:val>
                                        </p:tav>
                                      </p:tavLst>
                                    </p:anim>
                                    <p:anim calcmode="lin" valueType="num">
                                      <p:cBhvr additive="base">
                                        <p:cTn id="74" dur="500" fill="hold"/>
                                        <p:tgtEl>
                                          <p:spTgt spid="5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9"/>
                                        </p:tgtEl>
                                        <p:attrNameLst>
                                          <p:attrName>style.visibility</p:attrName>
                                        </p:attrNameLst>
                                      </p:cBhvr>
                                      <p:to>
                                        <p:strVal val="hidden"/>
                                      </p:to>
                                    </p:set>
                                  </p:subTnLst>
                                </p:cTn>
                              </p:par>
                              <p:par>
                                <p:cTn id="75" presetID="53" presetClass="entr" presetSubtype="16"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p:cTn id="77" dur="500" fill="hold"/>
                                        <p:tgtEl>
                                          <p:spTgt spid="63"/>
                                        </p:tgtEl>
                                        <p:attrNameLst>
                                          <p:attrName>ppt_w</p:attrName>
                                        </p:attrNameLst>
                                      </p:cBhvr>
                                      <p:tavLst>
                                        <p:tav tm="0">
                                          <p:val>
                                            <p:fltVal val="0"/>
                                          </p:val>
                                        </p:tav>
                                        <p:tav tm="100000">
                                          <p:val>
                                            <p:strVal val="#ppt_w"/>
                                          </p:val>
                                        </p:tav>
                                      </p:tavLst>
                                    </p:anim>
                                    <p:anim calcmode="lin" valueType="num">
                                      <p:cBhvr>
                                        <p:cTn id="78" dur="500" fill="hold"/>
                                        <p:tgtEl>
                                          <p:spTgt spid="63"/>
                                        </p:tgtEl>
                                        <p:attrNameLst>
                                          <p:attrName>ppt_h</p:attrName>
                                        </p:attrNameLst>
                                      </p:cBhvr>
                                      <p:tavLst>
                                        <p:tav tm="0">
                                          <p:val>
                                            <p:fltVal val="0"/>
                                          </p:val>
                                        </p:tav>
                                        <p:tav tm="100000">
                                          <p:val>
                                            <p:strVal val="#ppt_h"/>
                                          </p:val>
                                        </p:tav>
                                      </p:tavLst>
                                    </p:anim>
                                    <p:animEffect transition="in" filter="fade">
                                      <p:cBhvr>
                                        <p:cTn id="79" dur="5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66"/>
                                        </p:tgtEl>
                                        <p:attrNameLst>
                                          <p:attrName>style.visibility</p:attrName>
                                        </p:attrNameLst>
                                      </p:cBhvr>
                                      <p:to>
                                        <p:strVal val="visible"/>
                                      </p:to>
                                    </p:set>
                                    <p:anim calcmode="lin" valueType="num">
                                      <p:cBhvr additive="base">
                                        <p:cTn id="84" dur="500" fill="hold"/>
                                        <p:tgtEl>
                                          <p:spTgt spid="66"/>
                                        </p:tgtEl>
                                        <p:attrNameLst>
                                          <p:attrName>ppt_x</p:attrName>
                                        </p:attrNameLst>
                                      </p:cBhvr>
                                      <p:tavLst>
                                        <p:tav tm="0">
                                          <p:val>
                                            <p:strVal val="0-#ppt_w/2"/>
                                          </p:val>
                                        </p:tav>
                                        <p:tav tm="100000">
                                          <p:val>
                                            <p:strVal val="#ppt_x"/>
                                          </p:val>
                                        </p:tav>
                                      </p:tavLst>
                                    </p:anim>
                                    <p:anim calcmode="lin" valueType="num">
                                      <p:cBhvr additive="base">
                                        <p:cTn id="85" dur="500" fill="hold"/>
                                        <p:tgtEl>
                                          <p:spTgt spid="6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
                                        </p:tgtEl>
                                        <p:attrNameLst>
                                          <p:attrName>style.visibility</p:attrName>
                                        </p:attrNameLst>
                                      </p:cBhvr>
                                      <p:to>
                                        <p:strVal val="hidden"/>
                                      </p:to>
                                    </p:set>
                                  </p:subTnLst>
                                </p:cTn>
                              </p:par>
                              <p:par>
                                <p:cTn id="86" presetID="53" presetClass="entr" presetSubtype="16" fill="hold" nodeType="withEffect">
                                  <p:stCondLst>
                                    <p:cond delay="0"/>
                                  </p:stCondLst>
                                  <p:childTnLst>
                                    <p:set>
                                      <p:cBhvr>
                                        <p:cTn id="87" dur="1" fill="hold">
                                          <p:stCondLst>
                                            <p:cond delay="0"/>
                                          </p:stCondLst>
                                        </p:cTn>
                                        <p:tgtEl>
                                          <p:spTgt spid="65"/>
                                        </p:tgtEl>
                                        <p:attrNameLst>
                                          <p:attrName>style.visibility</p:attrName>
                                        </p:attrNameLst>
                                      </p:cBhvr>
                                      <p:to>
                                        <p:strVal val="visible"/>
                                      </p:to>
                                    </p:set>
                                    <p:anim calcmode="lin" valueType="num">
                                      <p:cBhvr>
                                        <p:cTn id="88" dur="500" fill="hold"/>
                                        <p:tgtEl>
                                          <p:spTgt spid="65"/>
                                        </p:tgtEl>
                                        <p:attrNameLst>
                                          <p:attrName>ppt_w</p:attrName>
                                        </p:attrNameLst>
                                      </p:cBhvr>
                                      <p:tavLst>
                                        <p:tav tm="0">
                                          <p:val>
                                            <p:fltVal val="0"/>
                                          </p:val>
                                        </p:tav>
                                        <p:tav tm="100000">
                                          <p:val>
                                            <p:strVal val="#ppt_w"/>
                                          </p:val>
                                        </p:tav>
                                      </p:tavLst>
                                    </p:anim>
                                    <p:anim calcmode="lin" valueType="num">
                                      <p:cBhvr>
                                        <p:cTn id="89" dur="500" fill="hold"/>
                                        <p:tgtEl>
                                          <p:spTgt spid="65"/>
                                        </p:tgtEl>
                                        <p:attrNameLst>
                                          <p:attrName>ppt_h</p:attrName>
                                        </p:attrNameLst>
                                      </p:cBhvr>
                                      <p:tavLst>
                                        <p:tav tm="0">
                                          <p:val>
                                            <p:fltVal val="0"/>
                                          </p:val>
                                        </p:tav>
                                        <p:tav tm="100000">
                                          <p:val>
                                            <p:strVal val="#ppt_h"/>
                                          </p:val>
                                        </p:tav>
                                      </p:tavLst>
                                    </p:anim>
                                    <p:animEffect transition="in" filter="fade">
                                      <p:cBhvr>
                                        <p:cTn id="90"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 calcmode="lin" valueType="num">
                                      <p:cBhvr additive="base">
                                        <p:cTn id="95" dur="500" fill="hold"/>
                                        <p:tgtEl>
                                          <p:spTgt spid="70"/>
                                        </p:tgtEl>
                                        <p:attrNameLst>
                                          <p:attrName>ppt_x</p:attrName>
                                        </p:attrNameLst>
                                      </p:cBhvr>
                                      <p:tavLst>
                                        <p:tav tm="0">
                                          <p:val>
                                            <p:strVal val="0-#ppt_w/2"/>
                                          </p:val>
                                        </p:tav>
                                        <p:tav tm="100000">
                                          <p:val>
                                            <p:strVal val="#ppt_x"/>
                                          </p:val>
                                        </p:tav>
                                      </p:tavLst>
                                    </p:anim>
                                    <p:anim calcmode="lin" valueType="num">
                                      <p:cBhvr additive="base">
                                        <p:cTn id="96" dur="500" fill="hold"/>
                                        <p:tgtEl>
                                          <p:spTgt spid="7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0"/>
                                        </p:tgtEl>
                                        <p:attrNameLst>
                                          <p:attrName>style.visibility</p:attrName>
                                        </p:attrNameLst>
                                      </p:cBhvr>
                                      <p:to>
                                        <p:strVal val="hidden"/>
                                      </p:to>
                                    </p:set>
                                  </p:subTnLst>
                                </p:cTn>
                              </p:par>
                              <p:par>
                                <p:cTn id="97" presetID="53" presetClass="entr" presetSubtype="16" fill="hold"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p:cTn id="99" dur="500" fill="hold"/>
                                        <p:tgtEl>
                                          <p:spTgt spid="68"/>
                                        </p:tgtEl>
                                        <p:attrNameLst>
                                          <p:attrName>ppt_w</p:attrName>
                                        </p:attrNameLst>
                                      </p:cBhvr>
                                      <p:tavLst>
                                        <p:tav tm="0">
                                          <p:val>
                                            <p:fltVal val="0"/>
                                          </p:val>
                                        </p:tav>
                                        <p:tav tm="100000">
                                          <p:val>
                                            <p:strVal val="#ppt_w"/>
                                          </p:val>
                                        </p:tav>
                                      </p:tavLst>
                                    </p:anim>
                                    <p:anim calcmode="lin" valueType="num">
                                      <p:cBhvr>
                                        <p:cTn id="100" dur="500" fill="hold"/>
                                        <p:tgtEl>
                                          <p:spTgt spid="68"/>
                                        </p:tgtEl>
                                        <p:attrNameLst>
                                          <p:attrName>ppt_h</p:attrName>
                                        </p:attrNameLst>
                                      </p:cBhvr>
                                      <p:tavLst>
                                        <p:tav tm="0">
                                          <p:val>
                                            <p:fltVal val="0"/>
                                          </p:val>
                                        </p:tav>
                                        <p:tav tm="100000">
                                          <p:val>
                                            <p:strVal val="#ppt_h"/>
                                          </p:val>
                                        </p:tav>
                                      </p:tavLst>
                                    </p:anim>
                                    <p:animEffect transition="in" filter="fade">
                                      <p:cBhvr>
                                        <p:cTn id="101"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02" fill="hold">
                      <p:stCondLst>
                        <p:cond delay="indefinite"/>
                      </p:stCondLst>
                      <p:childTnLst>
                        <p:par>
                          <p:cTn id="103" fill="hold">
                            <p:stCondLst>
                              <p:cond delay="0"/>
                            </p:stCondLst>
                            <p:childTnLst>
                              <p:par>
                                <p:cTn id="104" presetID="2" presetClass="entr" presetSubtype="8" fill="hold" grpId="0" nodeType="clickEffect">
                                  <p:stCondLst>
                                    <p:cond delay="0"/>
                                  </p:stCondLst>
                                  <p:childTnLst>
                                    <p:set>
                                      <p:cBhvr>
                                        <p:cTn id="105" dur="1" fill="hold">
                                          <p:stCondLst>
                                            <p:cond delay="0"/>
                                          </p:stCondLst>
                                        </p:cTn>
                                        <p:tgtEl>
                                          <p:spTgt spid="6"/>
                                        </p:tgtEl>
                                        <p:attrNameLst>
                                          <p:attrName>style.visibility</p:attrName>
                                        </p:attrNameLst>
                                      </p:cBhvr>
                                      <p:to>
                                        <p:strVal val="visible"/>
                                      </p:to>
                                    </p:set>
                                    <p:anim calcmode="lin" valueType="num">
                                      <p:cBhvr additive="base">
                                        <p:cTn id="106" dur="500" fill="hold"/>
                                        <p:tgtEl>
                                          <p:spTgt spid="6"/>
                                        </p:tgtEl>
                                        <p:attrNameLst>
                                          <p:attrName>ppt_x</p:attrName>
                                        </p:attrNameLst>
                                      </p:cBhvr>
                                      <p:tavLst>
                                        <p:tav tm="0">
                                          <p:val>
                                            <p:strVal val="0-#ppt_w/2"/>
                                          </p:val>
                                        </p:tav>
                                        <p:tav tm="100000">
                                          <p:val>
                                            <p:strVal val="#ppt_x"/>
                                          </p:val>
                                        </p:tav>
                                      </p:tavLst>
                                    </p:anim>
                                    <p:anim calcmode="lin" valueType="num">
                                      <p:cBhvr additive="base">
                                        <p:cTn id="107"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par>
                                <p:cTn id="108" presetID="53" presetClass="entr" presetSubtype="16" fill="hold" nodeType="with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500" fill="hold"/>
                                        <p:tgtEl>
                                          <p:spTgt spid="4"/>
                                        </p:tgtEl>
                                        <p:attrNameLst>
                                          <p:attrName>ppt_w</p:attrName>
                                        </p:attrNameLst>
                                      </p:cBhvr>
                                      <p:tavLst>
                                        <p:tav tm="0">
                                          <p:val>
                                            <p:fltVal val="0"/>
                                          </p:val>
                                        </p:tav>
                                        <p:tav tm="100000">
                                          <p:val>
                                            <p:strVal val="#ppt_w"/>
                                          </p:val>
                                        </p:tav>
                                      </p:tavLst>
                                    </p:anim>
                                    <p:anim calcmode="lin" valueType="num">
                                      <p:cBhvr>
                                        <p:cTn id="111" dur="500" fill="hold"/>
                                        <p:tgtEl>
                                          <p:spTgt spid="4"/>
                                        </p:tgtEl>
                                        <p:attrNameLst>
                                          <p:attrName>ppt_h</p:attrName>
                                        </p:attrNameLst>
                                      </p:cBhvr>
                                      <p:tavLst>
                                        <p:tav tm="0">
                                          <p:val>
                                            <p:fltVal val="0"/>
                                          </p:val>
                                        </p:tav>
                                        <p:tav tm="100000">
                                          <p:val>
                                            <p:strVal val="#ppt_h"/>
                                          </p:val>
                                        </p:tav>
                                      </p:tavLst>
                                    </p:anim>
                                    <p:animEffect transition="in" filter="fade">
                                      <p:cBhvr>
                                        <p:cTn id="1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19"/>
                                        </p:tgtEl>
                                        <p:attrNameLst>
                                          <p:attrName>style.visibility</p:attrName>
                                        </p:attrNameLst>
                                      </p:cBhvr>
                                      <p:to>
                                        <p:strVal val="visible"/>
                                      </p:to>
                                    </p:set>
                                    <p:anim calcmode="lin" valueType="num">
                                      <p:cBhvr additive="base">
                                        <p:cTn id="117" dur="500" fill="hold"/>
                                        <p:tgtEl>
                                          <p:spTgt spid="19"/>
                                        </p:tgtEl>
                                        <p:attrNameLst>
                                          <p:attrName>ppt_x</p:attrName>
                                        </p:attrNameLst>
                                      </p:cBhvr>
                                      <p:tavLst>
                                        <p:tav tm="0">
                                          <p:val>
                                            <p:strVal val="0-#ppt_w/2"/>
                                          </p:val>
                                        </p:tav>
                                        <p:tav tm="100000">
                                          <p:val>
                                            <p:strVal val="#ppt_x"/>
                                          </p:val>
                                        </p:tav>
                                      </p:tavLst>
                                    </p:anim>
                                    <p:anim calcmode="lin" valueType="num">
                                      <p:cBhvr additive="base">
                                        <p:cTn id="118"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119" presetID="53" presetClass="entr" presetSubtype="16" fill="hold" nodeType="withEffect">
                                  <p:stCondLst>
                                    <p:cond delay="0"/>
                                  </p:stCondLst>
                                  <p:childTnLst>
                                    <p:set>
                                      <p:cBhvr>
                                        <p:cTn id="120" dur="1" fill="hold">
                                          <p:stCondLst>
                                            <p:cond delay="0"/>
                                          </p:stCondLst>
                                        </p:cTn>
                                        <p:tgtEl>
                                          <p:spTgt spid="11"/>
                                        </p:tgtEl>
                                        <p:attrNameLst>
                                          <p:attrName>style.visibility</p:attrName>
                                        </p:attrNameLst>
                                      </p:cBhvr>
                                      <p:to>
                                        <p:strVal val="visible"/>
                                      </p:to>
                                    </p:set>
                                    <p:anim calcmode="lin" valueType="num">
                                      <p:cBhvr>
                                        <p:cTn id="121" dur="500" fill="hold"/>
                                        <p:tgtEl>
                                          <p:spTgt spid="11"/>
                                        </p:tgtEl>
                                        <p:attrNameLst>
                                          <p:attrName>ppt_w</p:attrName>
                                        </p:attrNameLst>
                                      </p:cBhvr>
                                      <p:tavLst>
                                        <p:tav tm="0">
                                          <p:val>
                                            <p:fltVal val="0"/>
                                          </p:val>
                                        </p:tav>
                                        <p:tav tm="100000">
                                          <p:val>
                                            <p:strVal val="#ppt_w"/>
                                          </p:val>
                                        </p:tav>
                                      </p:tavLst>
                                    </p:anim>
                                    <p:anim calcmode="lin" valueType="num">
                                      <p:cBhvr>
                                        <p:cTn id="122" dur="500" fill="hold"/>
                                        <p:tgtEl>
                                          <p:spTgt spid="11"/>
                                        </p:tgtEl>
                                        <p:attrNameLst>
                                          <p:attrName>ppt_h</p:attrName>
                                        </p:attrNameLst>
                                      </p:cBhvr>
                                      <p:tavLst>
                                        <p:tav tm="0">
                                          <p:val>
                                            <p:fltVal val="0"/>
                                          </p:val>
                                        </p:tav>
                                        <p:tav tm="100000">
                                          <p:val>
                                            <p:strVal val="#ppt_h"/>
                                          </p:val>
                                        </p:tav>
                                      </p:tavLst>
                                    </p:anim>
                                    <p:animEffect transition="in" filter="fade">
                                      <p:cBhvr>
                                        <p:cTn id="123"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24" fill="hold">
                      <p:stCondLst>
                        <p:cond delay="indefinite"/>
                      </p:stCondLst>
                      <p:childTnLst>
                        <p:par>
                          <p:cTn id="125" fill="hold">
                            <p:stCondLst>
                              <p:cond delay="0"/>
                            </p:stCondLst>
                            <p:childTnLst>
                              <p:par>
                                <p:cTn id="126" presetID="2" presetClass="entr" presetSubtype="8" fill="hold" grpId="0" nodeType="clickEffect">
                                  <p:stCondLst>
                                    <p:cond delay="0"/>
                                  </p:stCondLst>
                                  <p:childTnLst>
                                    <p:set>
                                      <p:cBhvr>
                                        <p:cTn id="127" dur="1" fill="hold">
                                          <p:stCondLst>
                                            <p:cond delay="0"/>
                                          </p:stCondLst>
                                        </p:cTn>
                                        <p:tgtEl>
                                          <p:spTgt spid="23"/>
                                        </p:tgtEl>
                                        <p:attrNameLst>
                                          <p:attrName>style.visibility</p:attrName>
                                        </p:attrNameLst>
                                      </p:cBhvr>
                                      <p:to>
                                        <p:strVal val="visible"/>
                                      </p:to>
                                    </p:set>
                                    <p:anim calcmode="lin" valueType="num">
                                      <p:cBhvr additive="base">
                                        <p:cTn id="128" dur="500" fill="hold"/>
                                        <p:tgtEl>
                                          <p:spTgt spid="23"/>
                                        </p:tgtEl>
                                        <p:attrNameLst>
                                          <p:attrName>ppt_x</p:attrName>
                                        </p:attrNameLst>
                                      </p:cBhvr>
                                      <p:tavLst>
                                        <p:tav tm="0">
                                          <p:val>
                                            <p:strVal val="0-#ppt_w/2"/>
                                          </p:val>
                                        </p:tav>
                                        <p:tav tm="100000">
                                          <p:val>
                                            <p:strVal val="#ppt_x"/>
                                          </p:val>
                                        </p:tav>
                                      </p:tavLst>
                                    </p:anim>
                                    <p:anim calcmode="lin" valueType="num">
                                      <p:cBhvr additive="base">
                                        <p:cTn id="129" dur="500" fill="hold"/>
                                        <p:tgtEl>
                                          <p:spTgt spid="23"/>
                                        </p:tgtEl>
                                        <p:attrNameLst>
                                          <p:attrName>ppt_y</p:attrName>
                                        </p:attrNameLst>
                                      </p:cBhvr>
                                      <p:tavLst>
                                        <p:tav tm="0">
                                          <p:val>
                                            <p:strVal val="#ppt_y"/>
                                          </p:val>
                                        </p:tav>
                                        <p:tav tm="100000">
                                          <p:val>
                                            <p:strVal val="#ppt_y"/>
                                          </p:val>
                                        </p:tav>
                                      </p:tavLst>
                                    </p:anim>
                                  </p:childTnLst>
                                </p:cTn>
                              </p:par>
                              <p:par>
                                <p:cTn id="130" presetID="53" presetClass="entr" presetSubtype="16" fill="hold" nodeType="withEffect">
                                  <p:stCondLst>
                                    <p:cond delay="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500" fill="hold"/>
                                        <p:tgtEl>
                                          <p:spTgt spid="21"/>
                                        </p:tgtEl>
                                        <p:attrNameLst>
                                          <p:attrName>ppt_w</p:attrName>
                                        </p:attrNameLst>
                                      </p:cBhvr>
                                      <p:tavLst>
                                        <p:tav tm="0">
                                          <p:val>
                                            <p:fltVal val="0"/>
                                          </p:val>
                                        </p:tav>
                                        <p:tav tm="100000">
                                          <p:val>
                                            <p:strVal val="#ppt_w"/>
                                          </p:val>
                                        </p:tav>
                                      </p:tavLst>
                                    </p:anim>
                                    <p:anim calcmode="lin" valueType="num">
                                      <p:cBhvr>
                                        <p:cTn id="133" dur="500" fill="hold"/>
                                        <p:tgtEl>
                                          <p:spTgt spid="21"/>
                                        </p:tgtEl>
                                        <p:attrNameLst>
                                          <p:attrName>ppt_h</p:attrName>
                                        </p:attrNameLst>
                                      </p:cBhvr>
                                      <p:tavLst>
                                        <p:tav tm="0">
                                          <p:val>
                                            <p:fltVal val="0"/>
                                          </p:val>
                                        </p:tav>
                                        <p:tav tm="100000">
                                          <p:val>
                                            <p:strVal val="#ppt_h"/>
                                          </p:val>
                                        </p:tav>
                                      </p:tavLst>
                                    </p:anim>
                                    <p:animEffect transition="in" filter="fade">
                                      <p:cBhvr>
                                        <p:cTn id="1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4" grpId="0"/>
      <p:bldP spid="53" grpId="0"/>
      <p:bldP spid="56" grpId="0"/>
      <p:bldP spid="59" grpId="0"/>
      <p:bldP spid="61" grpId="0"/>
      <p:bldP spid="66" grpId="0"/>
      <p:bldP spid="70" grpId="0"/>
      <p:bldP spid="6" grpId="0"/>
      <p:bldP spid="19"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8A9A34-3BD0-BA53-C18D-59A52C846388}"/>
              </a:ext>
            </a:extLst>
          </p:cNvPr>
          <p:cNvSpPr>
            <a:spLocks noGrp="1"/>
          </p:cNvSpPr>
          <p:nvPr>
            <p:ph type="title"/>
          </p:nvPr>
        </p:nvSpPr>
        <p:spPr>
          <a:xfrm>
            <a:off x="838200" y="365125"/>
            <a:ext cx="10515600" cy="1325563"/>
          </a:xfrm>
          <a:effectLst>
            <a:outerShdw blurRad="76200" dir="13500000" sy="23000" kx="1200000" algn="br" rotWithShape="0">
              <a:prstClr val="black">
                <a:alpha val="20000"/>
              </a:prstClr>
            </a:outerShdw>
          </a:effectLst>
        </p:spPr>
        <p:txBody>
          <a:bodyPr>
            <a:normAutofit/>
          </a:bodyPr>
          <a:lstStyle/>
          <a:p>
            <a:r>
              <a:rPr lang="en-US" sz="4800" b="0" i="0" dirty="0">
                <a:effectLst/>
                <a:latin typeface="Arial" panose="020B0604020202020204" pitchFamily="34" charset="0"/>
              </a:rPr>
              <a:t>Introduction</a:t>
            </a:r>
            <a:endParaRPr lang="en-US" sz="4800" dirty="0"/>
          </a:p>
        </p:txBody>
      </p:sp>
      <p:sp>
        <p:nvSpPr>
          <p:cNvPr id="48" name="Arc 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789C32E6-981C-E532-F930-0ADC2D438ED5}"/>
              </a:ext>
            </a:extLst>
          </p:cNvPr>
          <p:cNvSpPr/>
          <p:nvPr/>
        </p:nvSpPr>
        <p:spPr>
          <a:xfrm>
            <a:off x="838200" y="1832189"/>
            <a:ext cx="10515600" cy="1777134"/>
          </a:xfrm>
          <a:prstGeom prst="roundRect">
            <a:avLst>
              <a:gd name="adj" fmla="val 10000"/>
            </a:avLst>
          </a:prstGeom>
          <a:solidFill>
            <a:schemeClr val="bg2"/>
          </a:solidFill>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Rectangle 4" descr="Database">
            <a:extLst>
              <a:ext uri="{FF2B5EF4-FFF2-40B4-BE49-F238E27FC236}">
                <a16:creationId xmlns:a16="http://schemas.microsoft.com/office/drawing/2014/main" id="{E1F29130-0BF3-0C96-E59A-10F75E0D5F1A}"/>
              </a:ext>
            </a:extLst>
          </p:cNvPr>
          <p:cNvSpPr/>
          <p:nvPr/>
        </p:nvSpPr>
        <p:spPr>
          <a:xfrm>
            <a:off x="939699" y="2229227"/>
            <a:ext cx="1304739" cy="109055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A9B26F57-5D11-8135-C014-772E7726BAB4}"/>
              </a:ext>
            </a:extLst>
          </p:cNvPr>
          <p:cNvSpPr/>
          <p:nvPr/>
        </p:nvSpPr>
        <p:spPr>
          <a:xfrm>
            <a:off x="2345938" y="2028517"/>
            <a:ext cx="9007861" cy="1493144"/>
          </a:xfrm>
          <a:custGeom>
            <a:avLst/>
            <a:gdLst>
              <a:gd name="connsiteX0" fmla="*/ 0 w 9007861"/>
              <a:gd name="connsiteY0" fmla="*/ 0 h 1493144"/>
              <a:gd name="connsiteX1" fmla="*/ 9007861 w 9007861"/>
              <a:gd name="connsiteY1" fmla="*/ 0 h 1493144"/>
              <a:gd name="connsiteX2" fmla="*/ 9007861 w 9007861"/>
              <a:gd name="connsiteY2" fmla="*/ 1493144 h 1493144"/>
              <a:gd name="connsiteX3" fmla="*/ 0 w 9007861"/>
              <a:gd name="connsiteY3" fmla="*/ 1493144 h 1493144"/>
              <a:gd name="connsiteX4" fmla="*/ 0 w 9007861"/>
              <a:gd name="connsiteY4" fmla="*/ 0 h 149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7861" h="1493144">
                <a:moveTo>
                  <a:pt x="0" y="0"/>
                </a:moveTo>
                <a:lnTo>
                  <a:pt x="9007861" y="0"/>
                </a:lnTo>
                <a:lnTo>
                  <a:pt x="9007861" y="1493144"/>
                </a:lnTo>
                <a:lnTo>
                  <a:pt x="0" y="14931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8155" tIns="138155" rIns="138155" bIns="138155" numCol="1" spcCol="1270" anchor="ctr" anchorCtr="0">
            <a:noAutofit/>
          </a:bodyPr>
          <a:lstStyle/>
          <a:p>
            <a:pPr marL="0" lvl="0" indent="0" algn="l" defTabSz="800100">
              <a:lnSpc>
                <a:spcPct val="100000"/>
              </a:lnSpc>
              <a:spcBef>
                <a:spcPct val="0"/>
              </a:spcBef>
              <a:spcAft>
                <a:spcPct val="35000"/>
              </a:spcAft>
              <a:buNone/>
            </a:pPr>
            <a:r>
              <a:rPr lang="en-US" sz="1800" kern="1200" dirty="0"/>
              <a:t>The term "</a:t>
            </a:r>
            <a:r>
              <a:rPr lang="en-US" sz="1800" b="1" kern="1200" dirty="0"/>
              <a:t>Big Data</a:t>
            </a:r>
            <a:r>
              <a:rPr lang="en-US" sz="1800" kern="1200" dirty="0"/>
              <a:t>" refers to data that is extremely large, fast, or complex, making it difficult or impossible to process using traditional methods.</a:t>
            </a:r>
          </a:p>
        </p:txBody>
      </p:sp>
      <p:sp>
        <p:nvSpPr>
          <p:cNvPr id="7" name="Rectangle: Rounded Corners 6">
            <a:extLst>
              <a:ext uri="{FF2B5EF4-FFF2-40B4-BE49-F238E27FC236}">
                <a16:creationId xmlns:a16="http://schemas.microsoft.com/office/drawing/2014/main" id="{22CC2681-CDE2-86C6-AE30-E02C346BB2B0}"/>
              </a:ext>
            </a:extLst>
          </p:cNvPr>
          <p:cNvSpPr/>
          <p:nvPr/>
        </p:nvSpPr>
        <p:spPr>
          <a:xfrm>
            <a:off x="838200" y="4098877"/>
            <a:ext cx="10515600" cy="1816753"/>
          </a:xfrm>
          <a:prstGeom prst="roundRect">
            <a:avLst>
              <a:gd name="adj" fmla="val 10000"/>
            </a:avLst>
          </a:prstGeom>
          <a:solidFill>
            <a:schemeClr val="bg2"/>
          </a:solidFill>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Rectangle 7" descr="Statistics">
            <a:extLst>
              <a:ext uri="{FF2B5EF4-FFF2-40B4-BE49-F238E27FC236}">
                <a16:creationId xmlns:a16="http://schemas.microsoft.com/office/drawing/2014/main" id="{DE5434E2-3F3A-A12B-AC96-4C69F4BAD2FD}"/>
              </a:ext>
            </a:extLst>
          </p:cNvPr>
          <p:cNvSpPr/>
          <p:nvPr/>
        </p:nvSpPr>
        <p:spPr>
          <a:xfrm>
            <a:off x="963450" y="4495605"/>
            <a:ext cx="1257238" cy="112798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1D9EA17A-540E-7E16-E6CC-2675E37DD8CD}"/>
              </a:ext>
            </a:extLst>
          </p:cNvPr>
          <p:cNvSpPr/>
          <p:nvPr/>
        </p:nvSpPr>
        <p:spPr>
          <a:xfrm>
            <a:off x="2345938" y="4198557"/>
            <a:ext cx="9007861" cy="1650836"/>
          </a:xfrm>
          <a:custGeom>
            <a:avLst/>
            <a:gdLst>
              <a:gd name="connsiteX0" fmla="*/ 0 w 9007861"/>
              <a:gd name="connsiteY0" fmla="*/ 0 h 1650836"/>
              <a:gd name="connsiteX1" fmla="*/ 9007861 w 9007861"/>
              <a:gd name="connsiteY1" fmla="*/ 0 h 1650836"/>
              <a:gd name="connsiteX2" fmla="*/ 9007861 w 9007861"/>
              <a:gd name="connsiteY2" fmla="*/ 1650836 h 1650836"/>
              <a:gd name="connsiteX3" fmla="*/ 0 w 9007861"/>
              <a:gd name="connsiteY3" fmla="*/ 1650836 h 1650836"/>
              <a:gd name="connsiteX4" fmla="*/ 0 w 9007861"/>
              <a:gd name="connsiteY4" fmla="*/ 0 h 1650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7861" h="1650836">
                <a:moveTo>
                  <a:pt x="0" y="0"/>
                </a:moveTo>
                <a:lnTo>
                  <a:pt x="9007861" y="0"/>
                </a:lnTo>
                <a:lnTo>
                  <a:pt x="9007861" y="1650836"/>
                </a:lnTo>
                <a:lnTo>
                  <a:pt x="0" y="16508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US" sz="1700" b="1" kern="1200" dirty="0"/>
              <a:t>Using big data </a:t>
            </a:r>
            <a:r>
              <a:rPr lang="en-US" sz="1700" kern="1200" dirty="0"/>
              <a:t>to </a:t>
            </a:r>
            <a:r>
              <a:rPr lang="en-US" sz="1700" b="1" i="0" kern="1200" dirty="0"/>
              <a:t>make informed decisions</a:t>
            </a:r>
            <a:r>
              <a:rPr lang="en-US" sz="1700" kern="1200" dirty="0"/>
              <a:t>. Big data is considered a rich source of valuable information that can be used in making strategic, tactical and operational decisions. By analyzing this data, companies and organizations can understand trends, identify opportunities and challenges, and improve operations and performance.</a:t>
            </a:r>
          </a:p>
        </p:txBody>
      </p:sp>
    </p:spTree>
    <p:extLst>
      <p:ext uri="{BB962C8B-B14F-4D97-AF65-F5344CB8AC3E}">
        <p14:creationId xmlns:p14="http://schemas.microsoft.com/office/powerpoint/2010/main" val="2554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FE79AEF5-B604-B654-E704-975FF36EBEA1}"/>
              </a:ext>
            </a:extLst>
          </p:cNvPr>
          <p:cNvPicPr>
            <a:picLocks noChangeAspect="1"/>
          </p:cNvPicPr>
          <p:nvPr/>
        </p:nvPicPr>
        <p:blipFill rotWithShape="1">
          <a:blip r:embed="rId2"/>
          <a:srcRect l="5085" r="35649" b="-1"/>
          <a:stretch/>
        </p:blipFill>
        <p:spPr>
          <a:xfrm>
            <a:off x="6088973" y="10"/>
            <a:ext cx="6103025"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79AFA-09F5-B6AD-E532-3342E9A4334E}"/>
              </a:ext>
            </a:extLst>
          </p:cNvPr>
          <p:cNvSpPr>
            <a:spLocks noGrp="1"/>
          </p:cNvSpPr>
          <p:nvPr>
            <p:ph type="title"/>
          </p:nvPr>
        </p:nvSpPr>
        <p:spPr>
          <a:xfrm>
            <a:off x="761801" y="328512"/>
            <a:ext cx="4778387" cy="1628970"/>
          </a:xfrm>
        </p:spPr>
        <p:txBody>
          <a:bodyPr anchor="ctr">
            <a:normAutofit/>
          </a:bodyPr>
          <a:lstStyle/>
          <a:p>
            <a:r>
              <a:rPr lang="en-US" sz="4000" dirty="0"/>
              <a:t>Data Consolidation</a:t>
            </a:r>
          </a:p>
        </p:txBody>
      </p:sp>
      <p:sp>
        <p:nvSpPr>
          <p:cNvPr id="3" name="Content Placeholder 2">
            <a:extLst>
              <a:ext uri="{FF2B5EF4-FFF2-40B4-BE49-F238E27FC236}">
                <a16:creationId xmlns:a16="http://schemas.microsoft.com/office/drawing/2014/main" id="{F3324B59-9D22-BA53-DFDD-7D923D53E606}"/>
              </a:ext>
            </a:extLst>
          </p:cNvPr>
          <p:cNvSpPr>
            <a:spLocks noGrp="1"/>
          </p:cNvSpPr>
          <p:nvPr>
            <p:ph idx="1"/>
          </p:nvPr>
        </p:nvSpPr>
        <p:spPr>
          <a:xfrm>
            <a:off x="213017" y="2614507"/>
            <a:ext cx="5875953" cy="4018522"/>
          </a:xfrm>
        </p:spPr>
        <p:txBody>
          <a:bodyPr anchor="ctr">
            <a:normAutofit/>
          </a:bodyPr>
          <a:lstStyle/>
          <a:p>
            <a:pPr marL="0" indent="0">
              <a:buNone/>
            </a:pPr>
            <a:r>
              <a:rPr lang="en-US" sz="2000" dirty="0"/>
              <a:t>Another database tool available in Excel, Data Standardization, allows you to compare and merge multiple sources of data into a new spreadsheet. It can also be monotheism</a:t>
            </a:r>
          </a:p>
          <a:p>
            <a:pPr marL="0" indent="0">
              <a:buNone/>
            </a:pPr>
            <a:r>
              <a:rPr lang="en-US" sz="2000" dirty="0"/>
              <a:t>This is accomplished using the "Multiple consolidation ranges" option for pivot tables; but Sometimes a data standardization tool may be easier to use</a:t>
            </a:r>
          </a:p>
        </p:txBody>
      </p:sp>
    </p:spTree>
    <p:extLst>
      <p:ext uri="{BB962C8B-B14F-4D97-AF65-F5344CB8AC3E}">
        <p14:creationId xmlns:p14="http://schemas.microsoft.com/office/powerpoint/2010/main" val="3257298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244B8-B8DD-67D6-0B04-AF0E4EBED08D}"/>
              </a:ext>
            </a:extLst>
          </p:cNvPr>
          <p:cNvSpPr>
            <a:spLocks noGrp="1"/>
          </p:cNvSpPr>
          <p:nvPr>
            <p:ph type="title"/>
          </p:nvPr>
        </p:nvSpPr>
        <p:spPr>
          <a:xfrm>
            <a:off x="517889" y="4883544"/>
            <a:ext cx="3876086" cy="1556907"/>
          </a:xfrm>
        </p:spPr>
        <p:txBody>
          <a:bodyPr anchor="ctr">
            <a:normAutofit/>
          </a:bodyPr>
          <a:lstStyle/>
          <a:p>
            <a:r>
              <a:rPr lang="en-US" sz="3200" dirty="0"/>
              <a:t>Example of Data Consolidation</a:t>
            </a:r>
          </a:p>
        </p:txBody>
      </p:sp>
      <p:sp>
        <p:nvSpPr>
          <p:cNvPr id="29" name="Rectangle 2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5BBFC-A5F0-2030-C45C-44A1658F35D6}"/>
              </a:ext>
            </a:extLst>
          </p:cNvPr>
          <p:cNvSpPr>
            <a:spLocks noGrp="1"/>
          </p:cNvSpPr>
          <p:nvPr>
            <p:ph idx="1"/>
          </p:nvPr>
        </p:nvSpPr>
        <p:spPr>
          <a:xfrm>
            <a:off x="5162719" y="4883544"/>
            <a:ext cx="6586915" cy="2324778"/>
          </a:xfrm>
        </p:spPr>
        <p:txBody>
          <a:bodyPr anchor="ctr">
            <a:normAutofit fontScale="92500" lnSpcReduction="10000"/>
          </a:bodyPr>
          <a:lstStyle/>
          <a:p>
            <a:pPr marL="0" indent="0">
              <a:buNone/>
            </a:pPr>
            <a:r>
              <a:rPr lang="en-US" sz="2000" dirty="0"/>
              <a:t>Let’s consider an example.</a:t>
            </a:r>
            <a:br>
              <a:rPr lang="en-US" sz="2000" dirty="0"/>
            </a:br>
            <a:r>
              <a:rPr lang="en-US" sz="2000" dirty="0"/>
              <a:t>Suppose that we have monthly sales recorded for various products in two different</a:t>
            </a:r>
            <a:br>
              <a:rPr lang="en-US" sz="2000" dirty="0"/>
            </a:br>
            <a:r>
              <a:rPr lang="en-US" sz="2000" dirty="0"/>
              <a:t>marketing regions. If we want to know the total sales per month (among all regions) for each product, we will want to use data consolidation.</a:t>
            </a:r>
          </a:p>
          <a:p>
            <a:pPr marL="0" indent="0">
              <a:buNone/>
            </a:pPr>
            <a:r>
              <a:rPr lang="en-US" sz="2000" dirty="0">
                <a:solidFill>
                  <a:srgbClr val="002060"/>
                </a:solidFill>
              </a:rPr>
              <a:t>A record of monthly sales per product for two different regions </a:t>
            </a:r>
            <a:br>
              <a:rPr lang="en-US" sz="1100" dirty="0">
                <a:solidFill>
                  <a:srgbClr val="002060"/>
                </a:solidFill>
              </a:rPr>
            </a:br>
            <a:r>
              <a:rPr lang="en-US" sz="1500" dirty="0">
                <a:solidFill>
                  <a:srgbClr val="002060"/>
                </a:solidFill>
              </a:rPr>
              <a:t> </a:t>
            </a:r>
            <a:br>
              <a:rPr lang="en-US" sz="1500" dirty="0">
                <a:solidFill>
                  <a:srgbClr val="002060"/>
                </a:solidFill>
              </a:rPr>
            </a:br>
            <a:endParaRPr lang="en-US" sz="1500" dirty="0">
              <a:solidFill>
                <a:srgbClr val="002060"/>
              </a:solidFill>
            </a:endParaRPr>
          </a:p>
        </p:txBody>
      </p:sp>
      <p:pic>
        <p:nvPicPr>
          <p:cNvPr id="27" name="Picture 26">
            <a:extLst>
              <a:ext uri="{FF2B5EF4-FFF2-40B4-BE49-F238E27FC236}">
                <a16:creationId xmlns:a16="http://schemas.microsoft.com/office/drawing/2014/main" id="{0A9CF62E-B654-C8CE-9E0B-D805F5FC11B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18210" y="46931"/>
            <a:ext cx="9430840" cy="4494322"/>
          </a:xfrm>
          <a:prstGeom prst="rect">
            <a:avLst/>
          </a:prstGeom>
        </p:spPr>
      </p:pic>
      <p:pic>
        <p:nvPicPr>
          <p:cNvPr id="37" name="Picture 36">
            <a:extLst>
              <a:ext uri="{FF2B5EF4-FFF2-40B4-BE49-F238E27FC236}">
                <a16:creationId xmlns:a16="http://schemas.microsoft.com/office/drawing/2014/main" id="{F2C8DC9B-53F2-5811-F69D-A473278436BA}"/>
              </a:ext>
            </a:extLst>
          </p:cNvPr>
          <p:cNvPicPr>
            <a:picLocks noChangeAspect="1"/>
          </p:cNvPicPr>
          <p:nvPr/>
        </p:nvPicPr>
        <p:blipFill>
          <a:blip r:embed="rId5"/>
          <a:stretch>
            <a:fillRect/>
          </a:stretch>
        </p:blipFill>
        <p:spPr>
          <a:xfrm>
            <a:off x="1518209" y="46931"/>
            <a:ext cx="9430839" cy="4463503"/>
          </a:xfrm>
          <a:prstGeom prst="rect">
            <a:avLst/>
          </a:prstGeom>
        </p:spPr>
      </p:pic>
    </p:spTree>
    <p:extLst>
      <p:ext uri="{BB962C8B-B14F-4D97-AF65-F5344CB8AC3E}">
        <p14:creationId xmlns:p14="http://schemas.microsoft.com/office/powerpoint/2010/main" val="4044547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47D9A-644F-C548-C43B-B277A8017F56}"/>
              </a:ext>
            </a:extLst>
          </p:cNvPr>
          <p:cNvSpPr>
            <a:spLocks noGrp="1"/>
          </p:cNvSpPr>
          <p:nvPr>
            <p:ph type="title"/>
          </p:nvPr>
        </p:nvSpPr>
        <p:spPr>
          <a:xfrm>
            <a:off x="589560" y="856180"/>
            <a:ext cx="5279408" cy="1128068"/>
          </a:xfrm>
        </p:spPr>
        <p:txBody>
          <a:bodyPr anchor="ctr">
            <a:normAutofit/>
          </a:bodyPr>
          <a:lstStyle/>
          <a:p>
            <a:r>
              <a:rPr lang="en-US" sz="3700"/>
              <a:t>Step solve of Data Consolidation</a:t>
            </a:r>
          </a:p>
        </p:txBody>
      </p:sp>
      <p:grpSp>
        <p:nvGrpSpPr>
          <p:cNvPr id="28" name="Group 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58BC22-1BC6-1644-6F59-E97E55FA5A47}"/>
              </a:ext>
            </a:extLst>
          </p:cNvPr>
          <p:cNvSpPr>
            <a:spLocks noGrp="1"/>
          </p:cNvSpPr>
          <p:nvPr>
            <p:ph idx="1"/>
          </p:nvPr>
        </p:nvSpPr>
        <p:spPr>
          <a:xfrm>
            <a:off x="590718" y="2330505"/>
            <a:ext cx="6082569" cy="1098495"/>
          </a:xfrm>
        </p:spPr>
        <p:txBody>
          <a:bodyPr anchor="ctr">
            <a:normAutofit/>
          </a:bodyPr>
          <a:lstStyle/>
          <a:p>
            <a:r>
              <a:rPr lang="en-US" sz="1800" dirty="0"/>
              <a:t>We begin by creating a new spreadsheet (right-click on a sheet name and choose Insert&gt; Worksheet from the list of options). In this new sheet, we select Data &gt; Consolidate from the menu. The window shown below will appear</a:t>
            </a:r>
          </a:p>
        </p:txBody>
      </p:sp>
      <p:sp>
        <p:nvSpPr>
          <p:cNvPr id="34" name="Rectangle 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F3203BB-87D8-D70F-48D2-9DB96511CD6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5973" r="-4" b="10444"/>
          <a:stretch/>
        </p:blipFill>
        <p:spPr>
          <a:xfrm>
            <a:off x="6883813" y="3638481"/>
            <a:ext cx="4777236" cy="273629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DFC6834-BEA8-EA79-20D2-C9399201387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t="15327" r="-2" b="-2"/>
          <a:stretch/>
        </p:blipFill>
        <p:spPr>
          <a:xfrm>
            <a:off x="6937050" y="497566"/>
            <a:ext cx="4589865" cy="2630092"/>
          </a:xfrm>
          <a:prstGeom prst="rect">
            <a:avLst/>
          </a:prstGeom>
        </p:spPr>
      </p:pic>
      <p:sp>
        <p:nvSpPr>
          <p:cNvPr id="9" name="TextBox 8">
            <a:extLst>
              <a:ext uri="{FF2B5EF4-FFF2-40B4-BE49-F238E27FC236}">
                <a16:creationId xmlns:a16="http://schemas.microsoft.com/office/drawing/2014/main" id="{ECF5E525-2C92-2F5D-783C-CFEDF6BB519C}"/>
              </a:ext>
            </a:extLst>
          </p:cNvPr>
          <p:cNvSpPr txBox="1"/>
          <p:nvPr/>
        </p:nvSpPr>
        <p:spPr>
          <a:xfrm>
            <a:off x="536236" y="3505479"/>
            <a:ext cx="6082569" cy="2862322"/>
          </a:xfrm>
          <a:prstGeom prst="rect">
            <a:avLst/>
          </a:prstGeom>
          <a:noFill/>
        </p:spPr>
        <p:txBody>
          <a:bodyPr wrap="square">
            <a:spAutoFit/>
          </a:bodyPr>
          <a:lstStyle/>
          <a:p>
            <a:pPr marL="285750" indent="-285750">
              <a:buFont typeface="Arial" panose="020B0604020202020204" pitchFamily="34" charset="0"/>
              <a:buChar char="•"/>
            </a:pPr>
            <a:r>
              <a:rPr lang="en-US" dirty="0"/>
              <a:t>After selecting the function, we must choose the references of the data that we want to consolidate. In this case, we select the entire table from both the Region 1 Sales and Region 2 sales spreadsheets. Next, we select the Top row and Left column check boxes for the location of data labels. We also make sure to check the box “Create Links to source data.” This option ensures that any change made to the source data  will be reflected automatically in the consolidated table. The completed data consolidation window appears in Figure </a:t>
            </a:r>
          </a:p>
        </p:txBody>
      </p:sp>
    </p:spTree>
    <p:extLst>
      <p:ext uri="{BB962C8B-B14F-4D97-AF65-F5344CB8AC3E}">
        <p14:creationId xmlns:p14="http://schemas.microsoft.com/office/powerpoint/2010/main" val="376686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45136-A281-FD3C-3AE4-1A4EF8BBE587}"/>
              </a:ext>
            </a:extLst>
          </p:cNvPr>
          <p:cNvSpPr>
            <a:spLocks noGrp="1"/>
          </p:cNvSpPr>
          <p:nvPr>
            <p:ph type="title"/>
          </p:nvPr>
        </p:nvSpPr>
        <p:spPr>
          <a:xfrm>
            <a:off x="699713" y="353160"/>
            <a:ext cx="7268629" cy="898581"/>
          </a:xfrm>
        </p:spPr>
        <p:txBody>
          <a:bodyPr vert="horz" lIns="91440" tIns="45720" rIns="91440" bIns="45720" rtlCol="0" anchor="ctr">
            <a:normAutofit fontScale="90000"/>
          </a:bodyPr>
          <a:lstStyle/>
          <a:p>
            <a:r>
              <a:rPr lang="en-US" sz="4000" dirty="0">
                <a:solidFill>
                  <a:srgbClr val="FFFFFF"/>
                </a:solidFill>
              </a:rPr>
              <a:t>The summation to transform the result</a:t>
            </a:r>
          </a:p>
        </p:txBody>
      </p:sp>
      <p:pic>
        <p:nvPicPr>
          <p:cNvPr id="17" name="Graphic 16" descr="Television with solid fill">
            <a:extLst>
              <a:ext uri="{FF2B5EF4-FFF2-40B4-BE49-F238E27FC236}">
                <a16:creationId xmlns:a16="http://schemas.microsoft.com/office/drawing/2014/main" id="{EADDF2D5-9990-FDEF-0DB8-B8214286BD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047" y="1338914"/>
            <a:ext cx="5165926" cy="5165926"/>
          </a:xfrm>
          <a:prstGeom prst="rect">
            <a:avLst/>
          </a:prstGeom>
        </p:spPr>
      </p:pic>
      <p:pic>
        <p:nvPicPr>
          <p:cNvPr id="19" name="Graphic 18" descr="Television with solid fill">
            <a:extLst>
              <a:ext uri="{FF2B5EF4-FFF2-40B4-BE49-F238E27FC236}">
                <a16:creationId xmlns:a16="http://schemas.microsoft.com/office/drawing/2014/main" id="{9E8CF624-5895-B6F4-D3CE-A6EC5FC24B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1649" y="1323328"/>
            <a:ext cx="5165926" cy="5165926"/>
          </a:xfrm>
          <a:prstGeom prst="rect">
            <a:avLst/>
          </a:prstGeom>
        </p:spPr>
      </p:pic>
      <p:pic>
        <p:nvPicPr>
          <p:cNvPr id="23" name="Picture 22" descr="A blue surface with white spots&#10;&#10;Description automatically generated">
            <a:extLst>
              <a:ext uri="{FF2B5EF4-FFF2-40B4-BE49-F238E27FC236}">
                <a16:creationId xmlns:a16="http://schemas.microsoft.com/office/drawing/2014/main" id="{7A2890D6-1F6A-5FC0-3F73-16F003E7172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94351" y="2352170"/>
            <a:ext cx="4469984" cy="2612000"/>
          </a:xfrm>
          <a:prstGeom prst="rect">
            <a:avLst/>
          </a:prstGeom>
        </p:spPr>
      </p:pic>
      <p:pic>
        <p:nvPicPr>
          <p:cNvPr id="24" name="Picture 23" descr="A blue surface with white spots&#10;&#10;Description automatically generated">
            <a:extLst>
              <a:ext uri="{FF2B5EF4-FFF2-40B4-BE49-F238E27FC236}">
                <a16:creationId xmlns:a16="http://schemas.microsoft.com/office/drawing/2014/main" id="{21701B2B-AB6C-B000-E8E0-835C89B30538}"/>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73275" y="2352170"/>
            <a:ext cx="4366647" cy="2551616"/>
          </a:xfrm>
          <a:prstGeom prst="rect">
            <a:avLst/>
          </a:prstGeom>
        </p:spPr>
      </p:pic>
      <p:pic>
        <p:nvPicPr>
          <p:cNvPr id="8" name="Content Placeholder 7">
            <a:extLst>
              <a:ext uri="{FF2B5EF4-FFF2-40B4-BE49-F238E27FC236}">
                <a16:creationId xmlns:a16="http://schemas.microsoft.com/office/drawing/2014/main" id="{FC7A53D1-F82C-EE74-7182-3887566ACD51}"/>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011060" y="2326777"/>
            <a:ext cx="4453275" cy="2658554"/>
          </a:xfrm>
          <a:prstGeom prst="rect">
            <a:avLst/>
          </a:prstGeom>
        </p:spPr>
      </p:pic>
      <p:pic>
        <p:nvPicPr>
          <p:cNvPr id="9" name="Picture 8">
            <a:extLst>
              <a:ext uri="{FF2B5EF4-FFF2-40B4-BE49-F238E27FC236}">
                <a16:creationId xmlns:a16="http://schemas.microsoft.com/office/drawing/2014/main" id="{4223A665-2EEB-D0D0-340F-5E61E0921CAD}"/>
              </a:ext>
            </a:extLst>
          </p:cNvPr>
          <p:cNvPicPr>
            <a:picLocks noChangeAspect="1"/>
          </p:cNvPicPr>
          <p:nvPr/>
        </p:nvPicPr>
        <p:blipFill>
          <a:blip r:embed="rId8"/>
          <a:stretch>
            <a:fillRect/>
          </a:stretch>
        </p:blipFill>
        <p:spPr>
          <a:xfrm>
            <a:off x="7373273" y="2326777"/>
            <a:ext cx="4471976" cy="2658554"/>
          </a:xfrm>
          <a:prstGeom prst="rect">
            <a:avLst/>
          </a:prstGeom>
        </p:spPr>
      </p:pic>
      <p:sp>
        <p:nvSpPr>
          <p:cNvPr id="25" name="TextBox 24">
            <a:extLst>
              <a:ext uri="{FF2B5EF4-FFF2-40B4-BE49-F238E27FC236}">
                <a16:creationId xmlns:a16="http://schemas.microsoft.com/office/drawing/2014/main" id="{E4BD6D45-3FA6-3942-CAAB-D7443DE5C69D}"/>
              </a:ext>
            </a:extLst>
          </p:cNvPr>
          <p:cNvSpPr txBox="1"/>
          <p:nvPr/>
        </p:nvSpPr>
        <p:spPr>
          <a:xfrm>
            <a:off x="5659608" y="2970728"/>
            <a:ext cx="2762678" cy="830997"/>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4800" b="1" dirty="0">
                <a:ln/>
                <a:solidFill>
                  <a:schemeClr val="accent4"/>
                </a:solidFill>
              </a:rPr>
              <a:t>sum</a:t>
            </a:r>
          </a:p>
        </p:txBody>
      </p:sp>
      <p:pic>
        <p:nvPicPr>
          <p:cNvPr id="27" name="Graphic 26" descr="Confused person with solid fill">
            <a:extLst>
              <a:ext uri="{FF2B5EF4-FFF2-40B4-BE49-F238E27FC236}">
                <a16:creationId xmlns:a16="http://schemas.microsoft.com/office/drawing/2014/main" id="{B39A06A2-3EC4-1712-08D8-0872C4D64C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214" y="4878393"/>
            <a:ext cx="1205607" cy="1205607"/>
          </a:xfrm>
          <a:prstGeom prst="rect">
            <a:avLst/>
          </a:prstGeom>
        </p:spPr>
      </p:pic>
    </p:spTree>
    <p:extLst>
      <p:ext uri="{BB962C8B-B14F-4D97-AF65-F5344CB8AC3E}">
        <p14:creationId xmlns:p14="http://schemas.microsoft.com/office/powerpoint/2010/main" val="4156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5C8F2-54FF-18E3-26EC-B7E44F44DA5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result</a:t>
            </a:r>
          </a:p>
        </p:txBody>
      </p:sp>
      <p:pic>
        <p:nvPicPr>
          <p:cNvPr id="5" name="Content Placeholder 4">
            <a:extLst>
              <a:ext uri="{FF2B5EF4-FFF2-40B4-BE49-F238E27FC236}">
                <a16:creationId xmlns:a16="http://schemas.microsoft.com/office/drawing/2014/main" id="{037EDEFA-C5F0-0070-BF82-51D4240B7D64}"/>
              </a:ext>
            </a:extLst>
          </p:cNvPr>
          <p:cNvPicPr>
            <a:picLocks noGrp="1" noChangeAspect="1"/>
          </p:cNvPicPr>
          <p:nvPr>
            <p:ph idx="1"/>
          </p:nvPr>
        </p:nvPicPr>
        <p:blipFill>
          <a:blip r:embed="rId3"/>
          <a:stretch>
            <a:fillRect/>
          </a:stretch>
        </p:blipFill>
        <p:spPr>
          <a:xfrm>
            <a:off x="1059689" y="2081006"/>
            <a:ext cx="10103116" cy="3227263"/>
          </a:xfrm>
          <a:prstGeom prst="rect">
            <a:avLst/>
          </a:prstGeom>
        </p:spPr>
      </p:pic>
      <p:pic>
        <p:nvPicPr>
          <p:cNvPr id="6" name="Graphic 5" descr="Television with solid fill">
            <a:extLst>
              <a:ext uri="{FF2B5EF4-FFF2-40B4-BE49-F238E27FC236}">
                <a16:creationId xmlns:a16="http://schemas.microsoft.com/office/drawing/2014/main" id="{4B912801-8EEA-2C4A-690A-DAE168A96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78" y="673769"/>
            <a:ext cx="12085122" cy="6841310"/>
          </a:xfrm>
          <a:prstGeom prst="rect">
            <a:avLst/>
          </a:prstGeom>
        </p:spPr>
      </p:pic>
    </p:spTree>
    <p:extLst>
      <p:ext uri="{BB962C8B-B14F-4D97-AF65-F5344CB8AC3E}">
        <p14:creationId xmlns:p14="http://schemas.microsoft.com/office/powerpoint/2010/main" val="1661472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FEE45-6134-2029-1F97-FA4C4FEDA3D5}"/>
              </a:ext>
            </a:extLst>
          </p:cNvPr>
          <p:cNvSpPr>
            <a:spLocks noGrp="1"/>
          </p:cNvSpPr>
          <p:nvPr>
            <p:ph type="title"/>
          </p:nvPr>
        </p:nvSpPr>
        <p:spPr>
          <a:xfrm>
            <a:off x="4572001" y="601744"/>
            <a:ext cx="6781800" cy="1338696"/>
          </a:xfrm>
        </p:spPr>
        <p:txBody>
          <a:bodyPr>
            <a:normAutofit/>
          </a:bodyPr>
          <a:lstStyle/>
          <a:p>
            <a:r>
              <a:rPr lang="en-US" dirty="0"/>
              <a:t>Summary</a:t>
            </a:r>
          </a:p>
        </p:txBody>
      </p:sp>
      <p:pic>
        <p:nvPicPr>
          <p:cNvPr id="31" name="Picture 30" descr="Computer script on a screen">
            <a:extLst>
              <a:ext uri="{FF2B5EF4-FFF2-40B4-BE49-F238E27FC236}">
                <a16:creationId xmlns:a16="http://schemas.microsoft.com/office/drawing/2014/main" id="{246E793C-4189-6DBD-34B6-1E252C955F9B}"/>
              </a:ext>
            </a:extLst>
          </p:cNvPr>
          <p:cNvPicPr>
            <a:picLocks noChangeAspect="1"/>
          </p:cNvPicPr>
          <p:nvPr/>
        </p:nvPicPr>
        <p:blipFill rotWithShape="1">
          <a:blip r:embed="rId2"/>
          <a:srcRect l="11841" r="51613" b="-1"/>
          <a:stretch/>
        </p:blipFill>
        <p:spPr>
          <a:xfrm>
            <a:off x="21" y="10"/>
            <a:ext cx="3051938"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29" name="Content Placeholder 2">
            <a:extLst>
              <a:ext uri="{FF2B5EF4-FFF2-40B4-BE49-F238E27FC236}">
                <a16:creationId xmlns:a16="http://schemas.microsoft.com/office/drawing/2014/main" id="{4429E24C-167B-5689-2ABF-D9CCF5CD18A5}"/>
              </a:ext>
            </a:extLst>
          </p:cNvPr>
          <p:cNvSpPr>
            <a:spLocks noGrp="1"/>
          </p:cNvSpPr>
          <p:nvPr>
            <p:ph idx="1"/>
          </p:nvPr>
        </p:nvSpPr>
        <p:spPr>
          <a:xfrm>
            <a:off x="3325091" y="2201958"/>
            <a:ext cx="8657112" cy="4163216"/>
          </a:xfrm>
        </p:spPr>
        <p:txBody>
          <a:bodyPr anchor="t">
            <a:normAutofit/>
          </a:bodyPr>
          <a:lstStyle/>
          <a:p>
            <a:r>
              <a:rPr lang="en-US" sz="1700" dirty="0"/>
              <a:t>You can import text files, web page information, and database fields into Excel using External Data Import Wizard.</a:t>
            </a:r>
          </a:p>
          <a:p>
            <a:r>
              <a:rPr lang="en-US" sz="1700" dirty="0"/>
              <a:t>Queries can be performed on data that is imported from the database.</a:t>
            </a:r>
          </a:p>
          <a:p>
            <a:r>
              <a:rPr lang="en-US" sz="1700" dirty="0"/>
              <a:t>Using the Access Links add-in, data can be exported to a database.</a:t>
            </a:r>
          </a:p>
          <a:p>
            <a:r>
              <a:rPr lang="en-US" sz="1700" dirty="0"/>
              <a:t>Pivot tables can use external data, such as data from and sourced from databases.</a:t>
            </a:r>
          </a:p>
          <a:p>
            <a:r>
              <a:rPr lang="en-US" sz="1700" dirty="0"/>
              <a:t>Sorting and filtering are useful tools for organizing large data.</a:t>
            </a:r>
          </a:p>
          <a:p>
            <a:r>
              <a:rPr lang="en-US" sz="1700" dirty="0"/>
              <a:t>There are many functions, called Dfunctions, that can be used in big data Excel. There are also some other functions, such as the COUNT and SUMIF functions, Which can be used with big data.</a:t>
            </a:r>
          </a:p>
          <a:p>
            <a:r>
              <a:rPr lang="en-US" sz="1700" dirty="0"/>
              <a:t>Data validation and data standardization are database tools available in Excel.</a:t>
            </a:r>
          </a:p>
        </p:txBody>
      </p:sp>
    </p:spTree>
    <p:extLst>
      <p:ext uri="{BB962C8B-B14F-4D97-AF65-F5344CB8AC3E}">
        <p14:creationId xmlns:p14="http://schemas.microsoft.com/office/powerpoint/2010/main" val="999375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ABDE0C0-3AE7-3D51-F676-877774F6C207}"/>
              </a:ext>
            </a:extLst>
          </p:cNvPr>
          <p:cNvSpPr>
            <a:spLocks noGrp="1" noChangeArrowheads="1"/>
          </p:cNvSpPr>
          <p:nvPr>
            <p:ph type="title"/>
          </p:nvPr>
        </p:nvSpPr>
        <p:spPr bwMode="auto">
          <a:xfrm>
            <a:off x="368300" y="365125"/>
            <a:ext cx="7505700" cy="180730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4800" b="0" i="0" u="none" strike="noStrike" cap="none" normalizeH="0" baseline="0" dirty="0">
                <a:ln>
                  <a:noFill/>
                </a:ln>
                <a:effectLst/>
                <a:latin typeface="Arial Unicode MS"/>
              </a:rPr>
              <a:t>Practical (DSS) application</a:t>
            </a:r>
            <a:endParaRPr kumimoji="0" lang="en-US" altLang="en-US" sz="4800" b="0" i="0" u="none" strike="noStrike" cap="none" normalizeH="0" baseline="0" dirty="0">
              <a:ln>
                <a:noFill/>
              </a:ln>
              <a:effectLst/>
              <a:latin typeface="Arial" panose="020B0604020202020204" pitchFamily="34" charset="0"/>
            </a:endParaRPr>
          </a:p>
        </p:txBody>
      </p:sp>
      <p:sp>
        <p:nvSpPr>
          <p:cNvPr id="3" name="Content Placeholder 2">
            <a:extLst>
              <a:ext uri="{FF2B5EF4-FFF2-40B4-BE49-F238E27FC236}">
                <a16:creationId xmlns:a16="http://schemas.microsoft.com/office/drawing/2014/main" id="{9CC3614B-BFD6-4F98-7C36-08CF25B7AA08}"/>
              </a:ext>
            </a:extLst>
          </p:cNvPr>
          <p:cNvSpPr>
            <a:spLocks noGrp="1"/>
          </p:cNvSpPr>
          <p:nvPr>
            <p:ph idx="1"/>
          </p:nvPr>
        </p:nvSpPr>
        <p:spPr>
          <a:xfrm>
            <a:off x="368300" y="2333297"/>
            <a:ext cx="7201031" cy="3843666"/>
          </a:xfrm>
        </p:spPr>
        <p:txBody>
          <a:bodyPr>
            <a:normAutofit/>
          </a:bodyPr>
          <a:lstStyle/>
          <a:p>
            <a:pPr marL="0" indent="0">
              <a:lnSpc>
                <a:spcPct val="200000"/>
              </a:lnSpc>
              <a:buNone/>
            </a:pPr>
            <a:r>
              <a:rPr lang="en-US" sz="2000" dirty="0"/>
              <a:t>The application talks about proposing to register academic subjects for students based on the student’s previous academic record, and based on that, it is analyzed using the Excel countries used in decision-making, and then the most appropriate subjects for the student are chosen.</a:t>
            </a:r>
          </a:p>
        </p:txBody>
      </p:sp>
      <p:pic>
        <p:nvPicPr>
          <p:cNvPr id="6" name="Picture 5" descr="Close-up of a calculator keypad">
            <a:extLst>
              <a:ext uri="{FF2B5EF4-FFF2-40B4-BE49-F238E27FC236}">
                <a16:creationId xmlns:a16="http://schemas.microsoft.com/office/drawing/2014/main" id="{7F7A3E8D-FAD8-74CC-4892-DDA0CFEE77AD}"/>
              </a:ext>
            </a:extLst>
          </p:cNvPr>
          <p:cNvPicPr>
            <a:picLocks noChangeAspect="1"/>
          </p:cNvPicPr>
          <p:nvPr/>
        </p:nvPicPr>
        <p:blipFill rotWithShape="1">
          <a:blip r:embed="rId2"/>
          <a:srcRect l="18153" r="24244" b="-1"/>
          <a:stretch/>
        </p:blipFill>
        <p:spPr>
          <a:xfrm>
            <a:off x="7572379" y="10"/>
            <a:ext cx="461962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82653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7C850-E7E1-EE6F-1701-416766C10B2F}"/>
              </a:ext>
            </a:extLst>
          </p:cNvPr>
          <p:cNvSpPr>
            <a:spLocks noGrp="1"/>
          </p:cNvSpPr>
          <p:nvPr>
            <p:ph type="title"/>
          </p:nvPr>
        </p:nvSpPr>
        <p:spPr>
          <a:xfrm>
            <a:off x="761800" y="227316"/>
            <a:ext cx="5334197" cy="1708242"/>
          </a:xfrm>
        </p:spPr>
        <p:txBody>
          <a:bodyPr anchor="ctr">
            <a:normAutofit/>
          </a:bodyPr>
          <a:lstStyle/>
          <a:p>
            <a:r>
              <a:rPr lang="en-US" sz="4000" dirty="0"/>
              <a:t>Problem  Solving  Steps</a:t>
            </a:r>
          </a:p>
        </p:txBody>
      </p:sp>
      <p:grpSp>
        <p:nvGrpSpPr>
          <p:cNvPr id="49" name="Group 48">
            <a:extLst>
              <a:ext uri="{FF2B5EF4-FFF2-40B4-BE49-F238E27FC236}">
                <a16:creationId xmlns:a16="http://schemas.microsoft.com/office/drawing/2014/main" id="{8F31B3B2-4E84-B6FA-7DF5-26FB9A785AB3}"/>
              </a:ext>
            </a:extLst>
          </p:cNvPr>
          <p:cNvGrpSpPr/>
          <p:nvPr/>
        </p:nvGrpSpPr>
        <p:grpSpPr>
          <a:xfrm>
            <a:off x="669497" y="5600831"/>
            <a:ext cx="5334196" cy="493155"/>
            <a:chOff x="669497" y="5600831"/>
            <a:chExt cx="5334196" cy="493155"/>
          </a:xfrm>
        </p:grpSpPr>
        <p:sp>
          <p:nvSpPr>
            <p:cNvPr id="32" name="Freeform: Shape 31">
              <a:extLst>
                <a:ext uri="{FF2B5EF4-FFF2-40B4-BE49-F238E27FC236}">
                  <a16:creationId xmlns:a16="http://schemas.microsoft.com/office/drawing/2014/main" id="{C92C5AF0-BF02-1A89-3A57-CAC9ACE629D3}"/>
                </a:ext>
              </a:extLst>
            </p:cNvPr>
            <p:cNvSpPr/>
            <p:nvPr/>
          </p:nvSpPr>
          <p:spPr>
            <a:xfrm>
              <a:off x="669497" y="5600831"/>
              <a:ext cx="1333549" cy="493155"/>
            </a:xfrm>
            <a:custGeom>
              <a:avLst/>
              <a:gdLst>
                <a:gd name="connsiteX0" fmla="*/ 0 w 1333549"/>
                <a:gd name="connsiteY0" fmla="*/ 0 h 493155"/>
                <a:gd name="connsiteX1" fmla="*/ 1333549 w 1333549"/>
                <a:gd name="connsiteY1" fmla="*/ 0 h 493155"/>
                <a:gd name="connsiteX2" fmla="*/ 1333549 w 1333549"/>
                <a:gd name="connsiteY2" fmla="*/ 493155 h 493155"/>
                <a:gd name="connsiteX3" fmla="*/ 0 w 1333549"/>
                <a:gd name="connsiteY3" fmla="*/ 493155 h 493155"/>
                <a:gd name="connsiteX4" fmla="*/ 0 w 1333549"/>
                <a:gd name="connsiteY4" fmla="*/ 0 h 493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49" h="493155">
                  <a:moveTo>
                    <a:pt x="0" y="0"/>
                  </a:moveTo>
                  <a:lnTo>
                    <a:pt x="1333549" y="0"/>
                  </a:lnTo>
                  <a:lnTo>
                    <a:pt x="1333549" y="493155"/>
                  </a:lnTo>
                  <a:lnTo>
                    <a:pt x="0" y="493155"/>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2" tIns="92456" rIns="94842" bIns="92456" numCol="1" spcCol="1270" anchor="ctr" anchorCtr="0">
              <a:noAutofit/>
            </a:bodyPr>
            <a:lstStyle/>
            <a:p>
              <a:pPr marL="0" lvl="0" indent="0" algn="ctr" defTabSz="577850">
                <a:lnSpc>
                  <a:spcPct val="90000"/>
                </a:lnSpc>
                <a:spcBef>
                  <a:spcPct val="0"/>
                </a:spcBef>
                <a:spcAft>
                  <a:spcPct val="35000"/>
                </a:spcAft>
                <a:buNone/>
              </a:pPr>
              <a:r>
                <a:rPr lang="en-US" sz="1300" kern="1200" dirty="0"/>
                <a:t>Implement And Evaluate</a:t>
              </a:r>
            </a:p>
          </p:txBody>
        </p:sp>
        <p:sp>
          <p:nvSpPr>
            <p:cNvPr id="33" name="Freeform: Shape 32">
              <a:extLst>
                <a:ext uri="{FF2B5EF4-FFF2-40B4-BE49-F238E27FC236}">
                  <a16:creationId xmlns:a16="http://schemas.microsoft.com/office/drawing/2014/main" id="{79545D65-31EC-6F54-DB1D-B7159642BDA4}"/>
                </a:ext>
              </a:extLst>
            </p:cNvPr>
            <p:cNvSpPr/>
            <p:nvPr/>
          </p:nvSpPr>
          <p:spPr>
            <a:xfrm>
              <a:off x="2003046" y="5600831"/>
              <a:ext cx="4000647" cy="493155"/>
            </a:xfrm>
            <a:custGeom>
              <a:avLst/>
              <a:gdLst>
                <a:gd name="connsiteX0" fmla="*/ 0 w 4000647"/>
                <a:gd name="connsiteY0" fmla="*/ 0 h 493155"/>
                <a:gd name="connsiteX1" fmla="*/ 4000647 w 4000647"/>
                <a:gd name="connsiteY1" fmla="*/ 0 h 493155"/>
                <a:gd name="connsiteX2" fmla="*/ 4000647 w 4000647"/>
                <a:gd name="connsiteY2" fmla="*/ 493155 h 493155"/>
                <a:gd name="connsiteX3" fmla="*/ 0 w 4000647"/>
                <a:gd name="connsiteY3" fmla="*/ 493155 h 493155"/>
                <a:gd name="connsiteX4" fmla="*/ 0 w 4000647"/>
                <a:gd name="connsiteY4" fmla="*/ 0 h 493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155">
                  <a:moveTo>
                    <a:pt x="0" y="0"/>
                  </a:moveTo>
                  <a:lnTo>
                    <a:pt x="4000647" y="0"/>
                  </a:lnTo>
                  <a:lnTo>
                    <a:pt x="4000647" y="493155"/>
                  </a:lnTo>
                  <a:lnTo>
                    <a:pt x="0" y="493155"/>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dirty="0"/>
                <a:t>Implement And Evaluate The Solution</a:t>
              </a:r>
            </a:p>
          </p:txBody>
        </p:sp>
      </p:grpSp>
      <p:grpSp>
        <p:nvGrpSpPr>
          <p:cNvPr id="48" name="Group 47">
            <a:extLst>
              <a:ext uri="{FF2B5EF4-FFF2-40B4-BE49-F238E27FC236}">
                <a16:creationId xmlns:a16="http://schemas.microsoft.com/office/drawing/2014/main" id="{A0C6754D-2E6E-77AC-1BEA-AE0FBE6B0DC8}"/>
              </a:ext>
            </a:extLst>
          </p:cNvPr>
          <p:cNvGrpSpPr/>
          <p:nvPr/>
        </p:nvGrpSpPr>
        <p:grpSpPr>
          <a:xfrm>
            <a:off x="669497" y="4849755"/>
            <a:ext cx="5334196" cy="758473"/>
            <a:chOff x="669497" y="4849755"/>
            <a:chExt cx="5334196" cy="758473"/>
          </a:xfrm>
        </p:grpSpPr>
        <p:sp>
          <p:nvSpPr>
            <p:cNvPr id="34" name="Freeform: Shape 33">
              <a:extLst>
                <a:ext uri="{FF2B5EF4-FFF2-40B4-BE49-F238E27FC236}">
                  <a16:creationId xmlns:a16="http://schemas.microsoft.com/office/drawing/2014/main" id="{2872E1E2-F759-0ED6-2FCF-C444E09F2140}"/>
                </a:ext>
              </a:extLst>
            </p:cNvPr>
            <p:cNvSpPr/>
            <p:nvPr/>
          </p:nvSpPr>
          <p:spPr>
            <a:xfrm>
              <a:off x="669497" y="4849755"/>
              <a:ext cx="1333549" cy="758473"/>
            </a:xfrm>
            <a:custGeom>
              <a:avLst/>
              <a:gdLst>
                <a:gd name="connsiteX0" fmla="*/ 0 w 1333549"/>
                <a:gd name="connsiteY0" fmla="*/ 265640 h 758473"/>
                <a:gd name="connsiteX1" fmla="*/ 647813 w 1333549"/>
                <a:gd name="connsiteY1" fmla="*/ 265640 h 758473"/>
                <a:gd name="connsiteX2" fmla="*/ 647813 w 1333549"/>
                <a:gd name="connsiteY2" fmla="*/ 113771 h 758473"/>
                <a:gd name="connsiteX3" fmla="*/ 590927 w 1333549"/>
                <a:gd name="connsiteY3" fmla="*/ 113771 h 758473"/>
                <a:gd name="connsiteX4" fmla="*/ 666775 w 1333549"/>
                <a:gd name="connsiteY4" fmla="*/ 0 h 758473"/>
                <a:gd name="connsiteX5" fmla="*/ 742622 w 1333549"/>
                <a:gd name="connsiteY5" fmla="*/ 113771 h 758473"/>
                <a:gd name="connsiteX6" fmla="*/ 685736 w 1333549"/>
                <a:gd name="connsiteY6" fmla="*/ 113771 h 758473"/>
                <a:gd name="connsiteX7" fmla="*/ 685736 w 1333549"/>
                <a:gd name="connsiteY7" fmla="*/ 265640 h 758473"/>
                <a:gd name="connsiteX8" fmla="*/ 1333549 w 1333549"/>
                <a:gd name="connsiteY8" fmla="*/ 265640 h 758473"/>
                <a:gd name="connsiteX9" fmla="*/ 1333549 w 1333549"/>
                <a:gd name="connsiteY9" fmla="*/ 758473 h 758473"/>
                <a:gd name="connsiteX10" fmla="*/ 0 w 1333549"/>
                <a:gd name="connsiteY10" fmla="*/ 758473 h 758473"/>
                <a:gd name="connsiteX11" fmla="*/ 0 w 1333549"/>
                <a:gd name="connsiteY11" fmla="*/ 265640 h 7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49" h="758473">
                  <a:moveTo>
                    <a:pt x="1333549" y="492833"/>
                  </a:moveTo>
                  <a:lnTo>
                    <a:pt x="685736" y="492833"/>
                  </a:lnTo>
                  <a:lnTo>
                    <a:pt x="685736" y="644702"/>
                  </a:lnTo>
                  <a:lnTo>
                    <a:pt x="742622" y="644702"/>
                  </a:lnTo>
                  <a:lnTo>
                    <a:pt x="666774" y="758473"/>
                  </a:lnTo>
                  <a:lnTo>
                    <a:pt x="590927" y="644702"/>
                  </a:lnTo>
                  <a:lnTo>
                    <a:pt x="647813" y="644702"/>
                  </a:lnTo>
                  <a:lnTo>
                    <a:pt x="647813" y="492833"/>
                  </a:lnTo>
                  <a:lnTo>
                    <a:pt x="0" y="492833"/>
                  </a:lnTo>
                  <a:lnTo>
                    <a:pt x="0" y="0"/>
                  </a:lnTo>
                  <a:lnTo>
                    <a:pt x="1333549" y="0"/>
                  </a:lnTo>
                  <a:lnTo>
                    <a:pt x="1333549" y="492833"/>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2" tIns="92456" rIns="94842" bIns="357922" numCol="1" spcCol="1270" anchor="ctr" anchorCtr="0">
              <a:noAutofit/>
            </a:bodyPr>
            <a:lstStyle/>
            <a:p>
              <a:pPr marL="0" lvl="0" indent="0" algn="ctr" defTabSz="577850">
                <a:lnSpc>
                  <a:spcPct val="90000"/>
                </a:lnSpc>
                <a:spcBef>
                  <a:spcPct val="0"/>
                </a:spcBef>
                <a:spcAft>
                  <a:spcPct val="35000"/>
                </a:spcAft>
                <a:buNone/>
              </a:pPr>
              <a:r>
                <a:rPr lang="en-US" sz="1300" kern="1200"/>
                <a:t>Plan</a:t>
              </a:r>
            </a:p>
          </p:txBody>
        </p:sp>
        <p:sp>
          <p:nvSpPr>
            <p:cNvPr id="35" name="Freeform: Shape 34">
              <a:extLst>
                <a:ext uri="{FF2B5EF4-FFF2-40B4-BE49-F238E27FC236}">
                  <a16:creationId xmlns:a16="http://schemas.microsoft.com/office/drawing/2014/main" id="{E1C90B88-A6C4-1BD2-E626-5CFF99163FFC}"/>
                </a:ext>
              </a:extLst>
            </p:cNvPr>
            <p:cNvSpPr/>
            <p:nvPr/>
          </p:nvSpPr>
          <p:spPr>
            <a:xfrm>
              <a:off x="2003046" y="4849755"/>
              <a:ext cx="4000647" cy="493007"/>
            </a:xfrm>
            <a:custGeom>
              <a:avLst/>
              <a:gdLst>
                <a:gd name="connsiteX0" fmla="*/ 0 w 4000647"/>
                <a:gd name="connsiteY0" fmla="*/ 0 h 493007"/>
                <a:gd name="connsiteX1" fmla="*/ 4000647 w 4000647"/>
                <a:gd name="connsiteY1" fmla="*/ 0 h 493007"/>
                <a:gd name="connsiteX2" fmla="*/ 4000647 w 4000647"/>
                <a:gd name="connsiteY2" fmla="*/ 493007 h 493007"/>
                <a:gd name="connsiteX3" fmla="*/ 0 w 4000647"/>
                <a:gd name="connsiteY3" fmla="*/ 493007 h 493007"/>
                <a:gd name="connsiteX4" fmla="*/ 0 w 4000647"/>
                <a:gd name="connsiteY4" fmla="*/ 0 h 4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007">
                  <a:moveTo>
                    <a:pt x="0" y="0"/>
                  </a:moveTo>
                  <a:lnTo>
                    <a:pt x="4000647" y="0"/>
                  </a:lnTo>
                  <a:lnTo>
                    <a:pt x="4000647" y="493007"/>
                  </a:lnTo>
                  <a:lnTo>
                    <a:pt x="0" y="49300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a:t>Plan For Implementation</a:t>
              </a:r>
            </a:p>
          </p:txBody>
        </p:sp>
      </p:grpSp>
      <p:grpSp>
        <p:nvGrpSpPr>
          <p:cNvPr id="47" name="Group 46">
            <a:extLst>
              <a:ext uri="{FF2B5EF4-FFF2-40B4-BE49-F238E27FC236}">
                <a16:creationId xmlns:a16="http://schemas.microsoft.com/office/drawing/2014/main" id="{4CACA498-CF80-A769-C77C-28B9E1ADB4AA}"/>
              </a:ext>
            </a:extLst>
          </p:cNvPr>
          <p:cNvGrpSpPr/>
          <p:nvPr/>
        </p:nvGrpSpPr>
        <p:grpSpPr>
          <a:xfrm>
            <a:off x="669497" y="4098678"/>
            <a:ext cx="5334196" cy="758473"/>
            <a:chOff x="669497" y="4098678"/>
            <a:chExt cx="5334196" cy="758473"/>
          </a:xfrm>
        </p:grpSpPr>
        <p:sp>
          <p:nvSpPr>
            <p:cNvPr id="36" name="Freeform: Shape 35">
              <a:extLst>
                <a:ext uri="{FF2B5EF4-FFF2-40B4-BE49-F238E27FC236}">
                  <a16:creationId xmlns:a16="http://schemas.microsoft.com/office/drawing/2014/main" id="{F5BBCCE8-962B-EB20-C164-CE6DEBE93431}"/>
                </a:ext>
              </a:extLst>
            </p:cNvPr>
            <p:cNvSpPr/>
            <p:nvPr/>
          </p:nvSpPr>
          <p:spPr>
            <a:xfrm>
              <a:off x="669497" y="4098678"/>
              <a:ext cx="1333550" cy="758473"/>
            </a:xfrm>
            <a:custGeom>
              <a:avLst/>
              <a:gdLst>
                <a:gd name="connsiteX0" fmla="*/ 0 w 1333549"/>
                <a:gd name="connsiteY0" fmla="*/ 265640 h 758473"/>
                <a:gd name="connsiteX1" fmla="*/ 647813 w 1333549"/>
                <a:gd name="connsiteY1" fmla="*/ 265640 h 758473"/>
                <a:gd name="connsiteX2" fmla="*/ 647813 w 1333549"/>
                <a:gd name="connsiteY2" fmla="*/ 113771 h 758473"/>
                <a:gd name="connsiteX3" fmla="*/ 590927 w 1333549"/>
                <a:gd name="connsiteY3" fmla="*/ 113771 h 758473"/>
                <a:gd name="connsiteX4" fmla="*/ 666775 w 1333549"/>
                <a:gd name="connsiteY4" fmla="*/ 0 h 758473"/>
                <a:gd name="connsiteX5" fmla="*/ 742622 w 1333549"/>
                <a:gd name="connsiteY5" fmla="*/ 113771 h 758473"/>
                <a:gd name="connsiteX6" fmla="*/ 685736 w 1333549"/>
                <a:gd name="connsiteY6" fmla="*/ 113771 h 758473"/>
                <a:gd name="connsiteX7" fmla="*/ 685736 w 1333549"/>
                <a:gd name="connsiteY7" fmla="*/ 265640 h 758473"/>
                <a:gd name="connsiteX8" fmla="*/ 1333549 w 1333549"/>
                <a:gd name="connsiteY8" fmla="*/ 265640 h 758473"/>
                <a:gd name="connsiteX9" fmla="*/ 1333549 w 1333549"/>
                <a:gd name="connsiteY9" fmla="*/ 758473 h 758473"/>
                <a:gd name="connsiteX10" fmla="*/ 0 w 1333549"/>
                <a:gd name="connsiteY10" fmla="*/ 758473 h 758473"/>
                <a:gd name="connsiteX11" fmla="*/ 0 w 1333549"/>
                <a:gd name="connsiteY11" fmla="*/ 265640 h 7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49" h="758473">
                  <a:moveTo>
                    <a:pt x="1333549" y="492833"/>
                  </a:moveTo>
                  <a:lnTo>
                    <a:pt x="685736" y="492833"/>
                  </a:lnTo>
                  <a:lnTo>
                    <a:pt x="685736" y="644702"/>
                  </a:lnTo>
                  <a:lnTo>
                    <a:pt x="742622" y="644702"/>
                  </a:lnTo>
                  <a:lnTo>
                    <a:pt x="666774" y="758473"/>
                  </a:lnTo>
                  <a:lnTo>
                    <a:pt x="590927" y="644702"/>
                  </a:lnTo>
                  <a:lnTo>
                    <a:pt x="647813" y="644702"/>
                  </a:lnTo>
                  <a:lnTo>
                    <a:pt x="647813" y="492833"/>
                  </a:lnTo>
                  <a:lnTo>
                    <a:pt x="0" y="492833"/>
                  </a:lnTo>
                  <a:lnTo>
                    <a:pt x="0" y="0"/>
                  </a:lnTo>
                  <a:lnTo>
                    <a:pt x="1333549" y="0"/>
                  </a:lnTo>
                  <a:lnTo>
                    <a:pt x="1333549" y="492833"/>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2" tIns="92456" rIns="94843" bIns="357922" numCol="1" spcCol="1270" anchor="ctr" anchorCtr="0">
              <a:noAutofit/>
            </a:bodyPr>
            <a:lstStyle/>
            <a:p>
              <a:pPr marL="0" lvl="0" indent="0" algn="ctr" defTabSz="577850">
                <a:lnSpc>
                  <a:spcPct val="90000"/>
                </a:lnSpc>
                <a:spcBef>
                  <a:spcPct val="0"/>
                </a:spcBef>
                <a:spcAft>
                  <a:spcPct val="35000"/>
                </a:spcAft>
                <a:buNone/>
              </a:pPr>
              <a:r>
                <a:rPr lang="en-US" sz="1300" kern="1200"/>
                <a:t>Select</a:t>
              </a:r>
            </a:p>
          </p:txBody>
        </p:sp>
        <p:sp>
          <p:nvSpPr>
            <p:cNvPr id="37" name="Freeform: Shape 36">
              <a:extLst>
                <a:ext uri="{FF2B5EF4-FFF2-40B4-BE49-F238E27FC236}">
                  <a16:creationId xmlns:a16="http://schemas.microsoft.com/office/drawing/2014/main" id="{AC15CC99-1E2F-2253-1C83-406DA2018D0C}"/>
                </a:ext>
              </a:extLst>
            </p:cNvPr>
            <p:cNvSpPr/>
            <p:nvPr/>
          </p:nvSpPr>
          <p:spPr>
            <a:xfrm>
              <a:off x="2003046" y="4098678"/>
              <a:ext cx="4000647" cy="493007"/>
            </a:xfrm>
            <a:custGeom>
              <a:avLst/>
              <a:gdLst>
                <a:gd name="connsiteX0" fmla="*/ 0 w 4000647"/>
                <a:gd name="connsiteY0" fmla="*/ 0 h 493007"/>
                <a:gd name="connsiteX1" fmla="*/ 4000647 w 4000647"/>
                <a:gd name="connsiteY1" fmla="*/ 0 h 493007"/>
                <a:gd name="connsiteX2" fmla="*/ 4000647 w 4000647"/>
                <a:gd name="connsiteY2" fmla="*/ 493007 h 493007"/>
                <a:gd name="connsiteX3" fmla="*/ 0 w 4000647"/>
                <a:gd name="connsiteY3" fmla="*/ 493007 h 493007"/>
                <a:gd name="connsiteX4" fmla="*/ 0 w 4000647"/>
                <a:gd name="connsiteY4" fmla="*/ 0 h 4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007">
                  <a:moveTo>
                    <a:pt x="0" y="0"/>
                  </a:moveTo>
                  <a:lnTo>
                    <a:pt x="4000647" y="0"/>
                  </a:lnTo>
                  <a:lnTo>
                    <a:pt x="4000647" y="493007"/>
                  </a:lnTo>
                  <a:lnTo>
                    <a:pt x="0" y="49300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a:t>Select The Best Solution</a:t>
              </a:r>
            </a:p>
          </p:txBody>
        </p:sp>
      </p:grpSp>
      <p:grpSp>
        <p:nvGrpSpPr>
          <p:cNvPr id="46" name="Group 45">
            <a:extLst>
              <a:ext uri="{FF2B5EF4-FFF2-40B4-BE49-F238E27FC236}">
                <a16:creationId xmlns:a16="http://schemas.microsoft.com/office/drawing/2014/main" id="{FE3A2C79-C9C3-FD38-6D5F-34E475C74B1D}"/>
              </a:ext>
            </a:extLst>
          </p:cNvPr>
          <p:cNvGrpSpPr/>
          <p:nvPr/>
        </p:nvGrpSpPr>
        <p:grpSpPr>
          <a:xfrm>
            <a:off x="669497" y="3347602"/>
            <a:ext cx="5334196" cy="758473"/>
            <a:chOff x="669497" y="3347602"/>
            <a:chExt cx="5334196" cy="758473"/>
          </a:xfrm>
        </p:grpSpPr>
        <p:sp>
          <p:nvSpPr>
            <p:cNvPr id="38" name="Freeform: Shape 37">
              <a:extLst>
                <a:ext uri="{FF2B5EF4-FFF2-40B4-BE49-F238E27FC236}">
                  <a16:creationId xmlns:a16="http://schemas.microsoft.com/office/drawing/2014/main" id="{79492AA5-44FF-E0B8-310D-770FC16DEE1C}"/>
                </a:ext>
              </a:extLst>
            </p:cNvPr>
            <p:cNvSpPr/>
            <p:nvPr/>
          </p:nvSpPr>
          <p:spPr>
            <a:xfrm>
              <a:off x="669497" y="3347602"/>
              <a:ext cx="1333549" cy="758473"/>
            </a:xfrm>
            <a:custGeom>
              <a:avLst/>
              <a:gdLst>
                <a:gd name="connsiteX0" fmla="*/ 0 w 1333549"/>
                <a:gd name="connsiteY0" fmla="*/ 265640 h 758473"/>
                <a:gd name="connsiteX1" fmla="*/ 647813 w 1333549"/>
                <a:gd name="connsiteY1" fmla="*/ 265640 h 758473"/>
                <a:gd name="connsiteX2" fmla="*/ 647813 w 1333549"/>
                <a:gd name="connsiteY2" fmla="*/ 113771 h 758473"/>
                <a:gd name="connsiteX3" fmla="*/ 590927 w 1333549"/>
                <a:gd name="connsiteY3" fmla="*/ 113771 h 758473"/>
                <a:gd name="connsiteX4" fmla="*/ 666775 w 1333549"/>
                <a:gd name="connsiteY4" fmla="*/ 0 h 758473"/>
                <a:gd name="connsiteX5" fmla="*/ 742622 w 1333549"/>
                <a:gd name="connsiteY5" fmla="*/ 113771 h 758473"/>
                <a:gd name="connsiteX6" fmla="*/ 685736 w 1333549"/>
                <a:gd name="connsiteY6" fmla="*/ 113771 h 758473"/>
                <a:gd name="connsiteX7" fmla="*/ 685736 w 1333549"/>
                <a:gd name="connsiteY7" fmla="*/ 265640 h 758473"/>
                <a:gd name="connsiteX8" fmla="*/ 1333549 w 1333549"/>
                <a:gd name="connsiteY8" fmla="*/ 265640 h 758473"/>
                <a:gd name="connsiteX9" fmla="*/ 1333549 w 1333549"/>
                <a:gd name="connsiteY9" fmla="*/ 758473 h 758473"/>
                <a:gd name="connsiteX10" fmla="*/ 0 w 1333549"/>
                <a:gd name="connsiteY10" fmla="*/ 758473 h 758473"/>
                <a:gd name="connsiteX11" fmla="*/ 0 w 1333549"/>
                <a:gd name="connsiteY11" fmla="*/ 265640 h 7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49" h="758473">
                  <a:moveTo>
                    <a:pt x="1333549" y="492833"/>
                  </a:moveTo>
                  <a:lnTo>
                    <a:pt x="685736" y="492833"/>
                  </a:lnTo>
                  <a:lnTo>
                    <a:pt x="685736" y="644702"/>
                  </a:lnTo>
                  <a:lnTo>
                    <a:pt x="742622" y="644702"/>
                  </a:lnTo>
                  <a:lnTo>
                    <a:pt x="666774" y="758473"/>
                  </a:lnTo>
                  <a:lnTo>
                    <a:pt x="590927" y="644702"/>
                  </a:lnTo>
                  <a:lnTo>
                    <a:pt x="647813" y="644702"/>
                  </a:lnTo>
                  <a:lnTo>
                    <a:pt x="647813" y="492833"/>
                  </a:lnTo>
                  <a:lnTo>
                    <a:pt x="0" y="492833"/>
                  </a:lnTo>
                  <a:lnTo>
                    <a:pt x="0" y="0"/>
                  </a:lnTo>
                  <a:lnTo>
                    <a:pt x="1333549" y="0"/>
                  </a:lnTo>
                  <a:lnTo>
                    <a:pt x="1333549" y="492833"/>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2" tIns="92456" rIns="94842" bIns="357922" numCol="1" spcCol="1270" anchor="ctr" anchorCtr="0">
              <a:noAutofit/>
            </a:bodyPr>
            <a:lstStyle/>
            <a:p>
              <a:pPr marL="0" lvl="0" indent="0" algn="ctr" defTabSz="577850">
                <a:lnSpc>
                  <a:spcPct val="90000"/>
                </a:lnSpc>
                <a:spcBef>
                  <a:spcPct val="0"/>
                </a:spcBef>
                <a:spcAft>
                  <a:spcPct val="35000"/>
                </a:spcAft>
                <a:buNone/>
              </a:pPr>
              <a:r>
                <a:rPr lang="en-US" sz="1300" kern="1200" dirty="0"/>
                <a:t>Generate</a:t>
              </a:r>
            </a:p>
          </p:txBody>
        </p:sp>
        <p:sp>
          <p:nvSpPr>
            <p:cNvPr id="39" name="Freeform: Shape 38">
              <a:extLst>
                <a:ext uri="{FF2B5EF4-FFF2-40B4-BE49-F238E27FC236}">
                  <a16:creationId xmlns:a16="http://schemas.microsoft.com/office/drawing/2014/main" id="{EC0C468A-7037-BEAD-492A-555487F2F9AF}"/>
                </a:ext>
              </a:extLst>
            </p:cNvPr>
            <p:cNvSpPr/>
            <p:nvPr/>
          </p:nvSpPr>
          <p:spPr>
            <a:xfrm>
              <a:off x="2003046" y="3347602"/>
              <a:ext cx="4000647" cy="493007"/>
            </a:xfrm>
            <a:custGeom>
              <a:avLst/>
              <a:gdLst>
                <a:gd name="connsiteX0" fmla="*/ 0 w 4000647"/>
                <a:gd name="connsiteY0" fmla="*/ 0 h 493007"/>
                <a:gd name="connsiteX1" fmla="*/ 4000647 w 4000647"/>
                <a:gd name="connsiteY1" fmla="*/ 0 h 493007"/>
                <a:gd name="connsiteX2" fmla="*/ 4000647 w 4000647"/>
                <a:gd name="connsiteY2" fmla="*/ 493007 h 493007"/>
                <a:gd name="connsiteX3" fmla="*/ 0 w 4000647"/>
                <a:gd name="connsiteY3" fmla="*/ 493007 h 493007"/>
                <a:gd name="connsiteX4" fmla="*/ 0 w 4000647"/>
                <a:gd name="connsiteY4" fmla="*/ 0 h 4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007">
                  <a:moveTo>
                    <a:pt x="0" y="0"/>
                  </a:moveTo>
                  <a:lnTo>
                    <a:pt x="4000647" y="0"/>
                  </a:lnTo>
                  <a:lnTo>
                    <a:pt x="4000647" y="493007"/>
                  </a:lnTo>
                  <a:lnTo>
                    <a:pt x="0" y="49300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dirty="0"/>
                <a:t>Generate Possible Solutions</a:t>
              </a:r>
            </a:p>
          </p:txBody>
        </p:sp>
      </p:grpSp>
      <p:grpSp>
        <p:nvGrpSpPr>
          <p:cNvPr id="45" name="Group 44">
            <a:extLst>
              <a:ext uri="{FF2B5EF4-FFF2-40B4-BE49-F238E27FC236}">
                <a16:creationId xmlns:a16="http://schemas.microsoft.com/office/drawing/2014/main" id="{005A6929-E12E-C799-F99F-404FC6D0522C}"/>
              </a:ext>
            </a:extLst>
          </p:cNvPr>
          <p:cNvGrpSpPr/>
          <p:nvPr/>
        </p:nvGrpSpPr>
        <p:grpSpPr>
          <a:xfrm>
            <a:off x="669496" y="2596525"/>
            <a:ext cx="5334197" cy="758473"/>
            <a:chOff x="669496" y="2596525"/>
            <a:chExt cx="5334197" cy="758473"/>
          </a:xfrm>
        </p:grpSpPr>
        <p:sp>
          <p:nvSpPr>
            <p:cNvPr id="40" name="Freeform: Shape 39">
              <a:extLst>
                <a:ext uri="{FF2B5EF4-FFF2-40B4-BE49-F238E27FC236}">
                  <a16:creationId xmlns:a16="http://schemas.microsoft.com/office/drawing/2014/main" id="{1D4AFA53-A60D-F024-8F93-CB517A13F8E1}"/>
                </a:ext>
              </a:extLst>
            </p:cNvPr>
            <p:cNvSpPr/>
            <p:nvPr/>
          </p:nvSpPr>
          <p:spPr>
            <a:xfrm>
              <a:off x="669496" y="2596525"/>
              <a:ext cx="1333550" cy="758473"/>
            </a:xfrm>
            <a:custGeom>
              <a:avLst/>
              <a:gdLst>
                <a:gd name="connsiteX0" fmla="*/ 0 w 1333549"/>
                <a:gd name="connsiteY0" fmla="*/ 265640 h 758473"/>
                <a:gd name="connsiteX1" fmla="*/ 647813 w 1333549"/>
                <a:gd name="connsiteY1" fmla="*/ 265640 h 758473"/>
                <a:gd name="connsiteX2" fmla="*/ 647813 w 1333549"/>
                <a:gd name="connsiteY2" fmla="*/ 113771 h 758473"/>
                <a:gd name="connsiteX3" fmla="*/ 590927 w 1333549"/>
                <a:gd name="connsiteY3" fmla="*/ 113771 h 758473"/>
                <a:gd name="connsiteX4" fmla="*/ 666775 w 1333549"/>
                <a:gd name="connsiteY4" fmla="*/ 0 h 758473"/>
                <a:gd name="connsiteX5" fmla="*/ 742622 w 1333549"/>
                <a:gd name="connsiteY5" fmla="*/ 113771 h 758473"/>
                <a:gd name="connsiteX6" fmla="*/ 685736 w 1333549"/>
                <a:gd name="connsiteY6" fmla="*/ 113771 h 758473"/>
                <a:gd name="connsiteX7" fmla="*/ 685736 w 1333549"/>
                <a:gd name="connsiteY7" fmla="*/ 265640 h 758473"/>
                <a:gd name="connsiteX8" fmla="*/ 1333549 w 1333549"/>
                <a:gd name="connsiteY8" fmla="*/ 265640 h 758473"/>
                <a:gd name="connsiteX9" fmla="*/ 1333549 w 1333549"/>
                <a:gd name="connsiteY9" fmla="*/ 758473 h 758473"/>
                <a:gd name="connsiteX10" fmla="*/ 0 w 1333549"/>
                <a:gd name="connsiteY10" fmla="*/ 758473 h 758473"/>
                <a:gd name="connsiteX11" fmla="*/ 0 w 1333549"/>
                <a:gd name="connsiteY11" fmla="*/ 265640 h 7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49" h="758473">
                  <a:moveTo>
                    <a:pt x="1333549" y="492833"/>
                  </a:moveTo>
                  <a:lnTo>
                    <a:pt x="685736" y="492833"/>
                  </a:lnTo>
                  <a:lnTo>
                    <a:pt x="685736" y="644702"/>
                  </a:lnTo>
                  <a:lnTo>
                    <a:pt x="742622" y="644702"/>
                  </a:lnTo>
                  <a:lnTo>
                    <a:pt x="666774" y="758473"/>
                  </a:lnTo>
                  <a:lnTo>
                    <a:pt x="590927" y="644702"/>
                  </a:lnTo>
                  <a:lnTo>
                    <a:pt x="647813" y="644702"/>
                  </a:lnTo>
                  <a:lnTo>
                    <a:pt x="647813" y="492833"/>
                  </a:lnTo>
                  <a:lnTo>
                    <a:pt x="0" y="492833"/>
                  </a:lnTo>
                  <a:lnTo>
                    <a:pt x="0" y="0"/>
                  </a:lnTo>
                  <a:lnTo>
                    <a:pt x="1333549" y="0"/>
                  </a:lnTo>
                  <a:lnTo>
                    <a:pt x="1333549" y="492833"/>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3" tIns="92456" rIns="94842" bIns="357922" numCol="1" spcCol="1270" anchor="ctr" anchorCtr="0">
              <a:noAutofit/>
            </a:bodyPr>
            <a:lstStyle/>
            <a:p>
              <a:pPr marL="0" lvl="0" indent="0" algn="ctr" defTabSz="577850">
                <a:lnSpc>
                  <a:spcPct val="90000"/>
                </a:lnSpc>
                <a:spcBef>
                  <a:spcPct val="0"/>
                </a:spcBef>
                <a:spcAft>
                  <a:spcPct val="35000"/>
                </a:spcAft>
                <a:buNone/>
              </a:pPr>
              <a:r>
                <a:rPr lang="en-US" sz="1300" kern="1200"/>
                <a:t>Analyze</a:t>
              </a:r>
            </a:p>
          </p:txBody>
        </p:sp>
        <p:sp>
          <p:nvSpPr>
            <p:cNvPr id="41" name="Freeform: Shape 40">
              <a:extLst>
                <a:ext uri="{FF2B5EF4-FFF2-40B4-BE49-F238E27FC236}">
                  <a16:creationId xmlns:a16="http://schemas.microsoft.com/office/drawing/2014/main" id="{0015BEED-9FA6-15E7-D908-035D18203959}"/>
                </a:ext>
              </a:extLst>
            </p:cNvPr>
            <p:cNvSpPr/>
            <p:nvPr/>
          </p:nvSpPr>
          <p:spPr>
            <a:xfrm>
              <a:off x="2003046" y="2596525"/>
              <a:ext cx="4000647" cy="493007"/>
            </a:xfrm>
            <a:custGeom>
              <a:avLst/>
              <a:gdLst>
                <a:gd name="connsiteX0" fmla="*/ 0 w 4000647"/>
                <a:gd name="connsiteY0" fmla="*/ 0 h 493007"/>
                <a:gd name="connsiteX1" fmla="*/ 4000647 w 4000647"/>
                <a:gd name="connsiteY1" fmla="*/ 0 h 493007"/>
                <a:gd name="connsiteX2" fmla="*/ 4000647 w 4000647"/>
                <a:gd name="connsiteY2" fmla="*/ 493007 h 493007"/>
                <a:gd name="connsiteX3" fmla="*/ 0 w 4000647"/>
                <a:gd name="connsiteY3" fmla="*/ 493007 h 493007"/>
                <a:gd name="connsiteX4" fmla="*/ 0 w 4000647"/>
                <a:gd name="connsiteY4" fmla="*/ 0 h 4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007">
                  <a:moveTo>
                    <a:pt x="0" y="0"/>
                  </a:moveTo>
                  <a:lnTo>
                    <a:pt x="4000647" y="0"/>
                  </a:lnTo>
                  <a:lnTo>
                    <a:pt x="4000647" y="493007"/>
                  </a:lnTo>
                  <a:lnTo>
                    <a:pt x="0" y="49300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a:t>Analyze The Problem</a:t>
              </a:r>
            </a:p>
          </p:txBody>
        </p:sp>
      </p:grpSp>
      <p:grpSp>
        <p:nvGrpSpPr>
          <p:cNvPr id="44" name="Group 43">
            <a:extLst>
              <a:ext uri="{FF2B5EF4-FFF2-40B4-BE49-F238E27FC236}">
                <a16:creationId xmlns:a16="http://schemas.microsoft.com/office/drawing/2014/main" id="{30E17BF0-FF0E-8D91-262B-F63E4B3A0B1A}"/>
              </a:ext>
            </a:extLst>
          </p:cNvPr>
          <p:cNvGrpSpPr/>
          <p:nvPr/>
        </p:nvGrpSpPr>
        <p:grpSpPr>
          <a:xfrm>
            <a:off x="669497" y="1845449"/>
            <a:ext cx="5334196" cy="758474"/>
            <a:chOff x="669497" y="1845449"/>
            <a:chExt cx="5334196" cy="758474"/>
          </a:xfrm>
        </p:grpSpPr>
        <p:sp>
          <p:nvSpPr>
            <p:cNvPr id="42" name="Freeform: Shape 41">
              <a:extLst>
                <a:ext uri="{FF2B5EF4-FFF2-40B4-BE49-F238E27FC236}">
                  <a16:creationId xmlns:a16="http://schemas.microsoft.com/office/drawing/2014/main" id="{5D4C578E-A3A6-A42E-99AB-6C5403C3BFF1}"/>
                </a:ext>
              </a:extLst>
            </p:cNvPr>
            <p:cNvSpPr/>
            <p:nvPr/>
          </p:nvSpPr>
          <p:spPr>
            <a:xfrm>
              <a:off x="669497" y="1845449"/>
              <a:ext cx="1333549" cy="758474"/>
            </a:xfrm>
            <a:custGeom>
              <a:avLst/>
              <a:gdLst>
                <a:gd name="connsiteX0" fmla="*/ 0 w 1333549"/>
                <a:gd name="connsiteY0" fmla="*/ 265640 h 758473"/>
                <a:gd name="connsiteX1" fmla="*/ 647813 w 1333549"/>
                <a:gd name="connsiteY1" fmla="*/ 265640 h 758473"/>
                <a:gd name="connsiteX2" fmla="*/ 647813 w 1333549"/>
                <a:gd name="connsiteY2" fmla="*/ 113771 h 758473"/>
                <a:gd name="connsiteX3" fmla="*/ 590927 w 1333549"/>
                <a:gd name="connsiteY3" fmla="*/ 113771 h 758473"/>
                <a:gd name="connsiteX4" fmla="*/ 666775 w 1333549"/>
                <a:gd name="connsiteY4" fmla="*/ 0 h 758473"/>
                <a:gd name="connsiteX5" fmla="*/ 742622 w 1333549"/>
                <a:gd name="connsiteY5" fmla="*/ 113771 h 758473"/>
                <a:gd name="connsiteX6" fmla="*/ 685736 w 1333549"/>
                <a:gd name="connsiteY6" fmla="*/ 113771 h 758473"/>
                <a:gd name="connsiteX7" fmla="*/ 685736 w 1333549"/>
                <a:gd name="connsiteY7" fmla="*/ 265640 h 758473"/>
                <a:gd name="connsiteX8" fmla="*/ 1333549 w 1333549"/>
                <a:gd name="connsiteY8" fmla="*/ 265640 h 758473"/>
                <a:gd name="connsiteX9" fmla="*/ 1333549 w 1333549"/>
                <a:gd name="connsiteY9" fmla="*/ 758473 h 758473"/>
                <a:gd name="connsiteX10" fmla="*/ 0 w 1333549"/>
                <a:gd name="connsiteY10" fmla="*/ 758473 h 758473"/>
                <a:gd name="connsiteX11" fmla="*/ 0 w 1333549"/>
                <a:gd name="connsiteY11" fmla="*/ 265640 h 7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49" h="758473">
                  <a:moveTo>
                    <a:pt x="1333549" y="492833"/>
                  </a:moveTo>
                  <a:lnTo>
                    <a:pt x="685736" y="492833"/>
                  </a:lnTo>
                  <a:lnTo>
                    <a:pt x="685736" y="644702"/>
                  </a:lnTo>
                  <a:lnTo>
                    <a:pt x="742622" y="644702"/>
                  </a:lnTo>
                  <a:lnTo>
                    <a:pt x="666774" y="758473"/>
                  </a:lnTo>
                  <a:lnTo>
                    <a:pt x="590927" y="644702"/>
                  </a:lnTo>
                  <a:lnTo>
                    <a:pt x="647813" y="644702"/>
                  </a:lnTo>
                  <a:lnTo>
                    <a:pt x="647813" y="492833"/>
                  </a:lnTo>
                  <a:lnTo>
                    <a:pt x="0" y="492833"/>
                  </a:lnTo>
                  <a:lnTo>
                    <a:pt x="0" y="0"/>
                  </a:lnTo>
                  <a:lnTo>
                    <a:pt x="1333549" y="0"/>
                  </a:lnTo>
                  <a:lnTo>
                    <a:pt x="1333549" y="492833"/>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842" tIns="92456" rIns="94842" bIns="357923" numCol="1" spcCol="1270" anchor="ctr" anchorCtr="0">
              <a:noAutofit/>
            </a:bodyPr>
            <a:lstStyle/>
            <a:p>
              <a:pPr marL="0" lvl="0" indent="0" algn="ctr" defTabSz="577850">
                <a:lnSpc>
                  <a:spcPct val="90000"/>
                </a:lnSpc>
                <a:spcBef>
                  <a:spcPct val="0"/>
                </a:spcBef>
                <a:spcAft>
                  <a:spcPct val="35000"/>
                </a:spcAft>
                <a:buNone/>
              </a:pPr>
              <a:r>
                <a:rPr lang="en-US" sz="1300" kern="1200" dirty="0"/>
                <a:t>Define</a:t>
              </a:r>
            </a:p>
          </p:txBody>
        </p:sp>
        <p:sp>
          <p:nvSpPr>
            <p:cNvPr id="43" name="Freeform: Shape 42">
              <a:extLst>
                <a:ext uri="{FF2B5EF4-FFF2-40B4-BE49-F238E27FC236}">
                  <a16:creationId xmlns:a16="http://schemas.microsoft.com/office/drawing/2014/main" id="{027563CB-D261-6610-11D6-B0E990E7F3B2}"/>
                </a:ext>
              </a:extLst>
            </p:cNvPr>
            <p:cNvSpPr/>
            <p:nvPr/>
          </p:nvSpPr>
          <p:spPr>
            <a:xfrm>
              <a:off x="2003046" y="1845449"/>
              <a:ext cx="4000647" cy="493007"/>
            </a:xfrm>
            <a:custGeom>
              <a:avLst/>
              <a:gdLst>
                <a:gd name="connsiteX0" fmla="*/ 0 w 4000647"/>
                <a:gd name="connsiteY0" fmla="*/ 0 h 493007"/>
                <a:gd name="connsiteX1" fmla="*/ 4000647 w 4000647"/>
                <a:gd name="connsiteY1" fmla="*/ 0 h 493007"/>
                <a:gd name="connsiteX2" fmla="*/ 4000647 w 4000647"/>
                <a:gd name="connsiteY2" fmla="*/ 493007 h 493007"/>
                <a:gd name="connsiteX3" fmla="*/ 0 w 4000647"/>
                <a:gd name="connsiteY3" fmla="*/ 493007 h 493007"/>
                <a:gd name="connsiteX4" fmla="*/ 0 w 4000647"/>
                <a:gd name="connsiteY4" fmla="*/ 0 h 4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647" h="493007">
                  <a:moveTo>
                    <a:pt x="0" y="0"/>
                  </a:moveTo>
                  <a:lnTo>
                    <a:pt x="4000647" y="0"/>
                  </a:lnTo>
                  <a:lnTo>
                    <a:pt x="4000647" y="493007"/>
                  </a:lnTo>
                  <a:lnTo>
                    <a:pt x="0" y="49300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1152" tIns="152400" rIns="81152" bIns="152400" numCol="1" spcCol="1270" anchor="ctr" anchorCtr="0">
              <a:noAutofit/>
            </a:bodyPr>
            <a:lstStyle/>
            <a:p>
              <a:pPr marL="0" lvl="0" indent="0" algn="l" defTabSz="533400">
                <a:lnSpc>
                  <a:spcPct val="90000"/>
                </a:lnSpc>
                <a:spcBef>
                  <a:spcPct val="0"/>
                </a:spcBef>
                <a:spcAft>
                  <a:spcPct val="35000"/>
                </a:spcAft>
                <a:buNone/>
              </a:pPr>
              <a:r>
                <a:rPr lang="en-US" sz="1200" kern="1200" dirty="0"/>
                <a:t>Define The Problem</a:t>
              </a:r>
            </a:p>
          </p:txBody>
        </p:sp>
      </p:grpSp>
      <p:sp>
        <p:nvSpPr>
          <p:cNvPr id="7" name="Title 1">
            <a:extLst>
              <a:ext uri="{FF2B5EF4-FFF2-40B4-BE49-F238E27FC236}">
                <a16:creationId xmlns:a16="http://schemas.microsoft.com/office/drawing/2014/main" id="{CF713BCA-7ABD-CAF1-0603-A00B96E41541}"/>
              </a:ext>
            </a:extLst>
          </p:cNvPr>
          <p:cNvSpPr txBox="1">
            <a:spLocks/>
          </p:cNvSpPr>
          <p:nvPr/>
        </p:nvSpPr>
        <p:spPr>
          <a:xfrm>
            <a:off x="6972097" y="382295"/>
            <a:ext cx="5334197" cy="1398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Information about the problem</a:t>
            </a:r>
          </a:p>
        </p:txBody>
      </p:sp>
      <p:sp>
        <p:nvSpPr>
          <p:cNvPr id="8" name="Title 1">
            <a:extLst>
              <a:ext uri="{FF2B5EF4-FFF2-40B4-BE49-F238E27FC236}">
                <a16:creationId xmlns:a16="http://schemas.microsoft.com/office/drawing/2014/main" id="{11AD8B0D-D76F-8C70-3BE3-A0C4D6A600FB}"/>
              </a:ext>
            </a:extLst>
          </p:cNvPr>
          <p:cNvSpPr txBox="1">
            <a:spLocks/>
          </p:cNvSpPr>
          <p:nvPr/>
        </p:nvSpPr>
        <p:spPr>
          <a:xfrm>
            <a:off x="6857797" y="1720758"/>
            <a:ext cx="5334197" cy="4591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p>
        </p:txBody>
      </p:sp>
      <p:sp>
        <p:nvSpPr>
          <p:cNvPr id="10" name="Title 1">
            <a:extLst>
              <a:ext uri="{FF2B5EF4-FFF2-40B4-BE49-F238E27FC236}">
                <a16:creationId xmlns:a16="http://schemas.microsoft.com/office/drawing/2014/main" id="{0C0A1D50-FAC3-8F3C-F0BF-E90CC31A4741}"/>
              </a:ext>
            </a:extLst>
          </p:cNvPr>
          <p:cNvSpPr txBox="1">
            <a:spLocks/>
          </p:cNvSpPr>
          <p:nvPr/>
        </p:nvSpPr>
        <p:spPr>
          <a:xfrm>
            <a:off x="7016645" y="1514434"/>
            <a:ext cx="5016500" cy="1708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endParaRPr lang="en-US" sz="1600" dirty="0"/>
          </a:p>
        </p:txBody>
      </p:sp>
      <p:grpSp>
        <p:nvGrpSpPr>
          <p:cNvPr id="50" name="Group 49">
            <a:extLst>
              <a:ext uri="{FF2B5EF4-FFF2-40B4-BE49-F238E27FC236}">
                <a16:creationId xmlns:a16="http://schemas.microsoft.com/office/drawing/2014/main" id="{467E8400-DCBC-C093-A951-3B75CF459743}"/>
              </a:ext>
            </a:extLst>
          </p:cNvPr>
          <p:cNvGrpSpPr/>
          <p:nvPr/>
        </p:nvGrpSpPr>
        <p:grpSpPr>
          <a:xfrm>
            <a:off x="6972097" y="1720758"/>
            <a:ext cx="5105596" cy="1335915"/>
            <a:chOff x="6972097" y="1720758"/>
            <a:chExt cx="5105596" cy="1335915"/>
          </a:xfrm>
        </p:grpSpPr>
        <p:sp>
          <p:nvSpPr>
            <p:cNvPr id="15" name="Oval 14">
              <a:extLst>
                <a:ext uri="{FF2B5EF4-FFF2-40B4-BE49-F238E27FC236}">
                  <a16:creationId xmlns:a16="http://schemas.microsoft.com/office/drawing/2014/main" id="{B1DAB204-F52F-1418-104F-10FB7D716122}"/>
                </a:ext>
              </a:extLst>
            </p:cNvPr>
            <p:cNvSpPr/>
            <p:nvPr/>
          </p:nvSpPr>
          <p:spPr>
            <a:xfrm>
              <a:off x="6972097" y="1720758"/>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7" name="Rectangle 16" descr="Hierarchy">
              <a:extLst>
                <a:ext uri="{FF2B5EF4-FFF2-40B4-BE49-F238E27FC236}">
                  <a16:creationId xmlns:a16="http://schemas.microsoft.com/office/drawing/2014/main" id="{1AE2CA6A-25D8-FEA7-BC86-4C30F9D1EFF0}"/>
                </a:ext>
              </a:extLst>
            </p:cNvPr>
            <p:cNvSpPr/>
            <p:nvPr/>
          </p:nvSpPr>
          <p:spPr>
            <a:xfrm>
              <a:off x="7218616" y="2001300"/>
              <a:ext cx="774830" cy="77483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3BCC3351-25AC-84C8-3E5D-170C19D9BF93}"/>
                </a:ext>
              </a:extLst>
            </p:cNvPr>
            <p:cNvSpPr txBox="1"/>
            <p:nvPr/>
          </p:nvSpPr>
          <p:spPr>
            <a:xfrm>
              <a:off x="8352560" y="1906890"/>
              <a:ext cx="3725133" cy="954107"/>
            </a:xfrm>
            <a:prstGeom prst="rect">
              <a:avLst/>
            </a:prstGeom>
            <a:noFill/>
          </p:spPr>
          <p:txBody>
            <a:bodyPr wrap="square">
              <a:spAutoFit/>
            </a:bodyPr>
            <a:lstStyle/>
            <a:p>
              <a:pPr lvl="0">
                <a:lnSpc>
                  <a:spcPct val="100000"/>
                </a:lnSpc>
              </a:pPr>
              <a:r>
                <a:rPr lang="en-US" dirty="0"/>
                <a:t>Based on the provided information, the problem structure can be described </a:t>
              </a:r>
              <a:r>
                <a:rPr lang="en-US" sz="2000" b="1" dirty="0">
                  <a:solidFill>
                    <a:srgbClr val="C00000"/>
                  </a:solidFill>
                </a:rPr>
                <a:t>as semi-structured</a:t>
              </a:r>
              <a:r>
                <a:rPr lang="en-US" b="1" dirty="0"/>
                <a:t>.</a:t>
              </a:r>
              <a:endParaRPr lang="en-US" dirty="0"/>
            </a:p>
          </p:txBody>
        </p:sp>
      </p:grpSp>
      <p:grpSp>
        <p:nvGrpSpPr>
          <p:cNvPr id="51" name="Group 50">
            <a:extLst>
              <a:ext uri="{FF2B5EF4-FFF2-40B4-BE49-F238E27FC236}">
                <a16:creationId xmlns:a16="http://schemas.microsoft.com/office/drawing/2014/main" id="{C2FB4BC7-3DD8-B035-6F35-9C0C49DEA774}"/>
              </a:ext>
            </a:extLst>
          </p:cNvPr>
          <p:cNvGrpSpPr/>
          <p:nvPr/>
        </p:nvGrpSpPr>
        <p:grpSpPr>
          <a:xfrm>
            <a:off x="5240318" y="3551680"/>
            <a:ext cx="6792827" cy="1525740"/>
            <a:chOff x="5240318" y="3551680"/>
            <a:chExt cx="6792827" cy="1525740"/>
          </a:xfrm>
        </p:grpSpPr>
        <p:sp>
          <p:nvSpPr>
            <p:cNvPr id="20" name="Oval 19">
              <a:extLst>
                <a:ext uri="{FF2B5EF4-FFF2-40B4-BE49-F238E27FC236}">
                  <a16:creationId xmlns:a16="http://schemas.microsoft.com/office/drawing/2014/main" id="{E012A870-85F9-B613-FB2B-E6CA86B6420C}"/>
                </a:ext>
              </a:extLst>
            </p:cNvPr>
            <p:cNvSpPr/>
            <p:nvPr/>
          </p:nvSpPr>
          <p:spPr>
            <a:xfrm>
              <a:off x="6926400" y="3741505"/>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1" name="Rectangle 20" descr="Flowchart">
              <a:extLst>
                <a:ext uri="{FF2B5EF4-FFF2-40B4-BE49-F238E27FC236}">
                  <a16:creationId xmlns:a16="http://schemas.microsoft.com/office/drawing/2014/main" id="{7467FB68-D393-18AA-54E4-D8B32B9CA7EF}"/>
                </a:ext>
              </a:extLst>
            </p:cNvPr>
            <p:cNvSpPr/>
            <p:nvPr/>
          </p:nvSpPr>
          <p:spPr>
            <a:xfrm>
              <a:off x="7206942" y="4022047"/>
              <a:ext cx="774830" cy="77483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6D9F9BF7-5C02-A132-8B27-91B27C98145D}"/>
                </a:ext>
              </a:extLst>
            </p:cNvPr>
            <p:cNvGrpSpPr/>
            <p:nvPr/>
          </p:nvGrpSpPr>
          <p:grpSpPr>
            <a:xfrm>
              <a:off x="5240318" y="3551680"/>
              <a:ext cx="6792827" cy="1369005"/>
              <a:chOff x="7154322" y="1507711"/>
              <a:chExt cx="6792827" cy="2020481"/>
            </a:xfrm>
          </p:grpSpPr>
          <p:sp>
            <p:nvSpPr>
              <p:cNvPr id="23" name="Rectangle 22">
                <a:extLst>
                  <a:ext uri="{FF2B5EF4-FFF2-40B4-BE49-F238E27FC236}">
                    <a16:creationId xmlns:a16="http://schemas.microsoft.com/office/drawing/2014/main" id="{7FB13A14-37AF-DDE3-66CD-24ABD0F699F8}"/>
                  </a:ext>
                </a:extLst>
              </p:cNvPr>
              <p:cNvSpPr/>
              <p:nvPr/>
            </p:nvSpPr>
            <p:spPr>
              <a:xfrm>
                <a:off x="7154322" y="1507711"/>
                <a:ext cx="3148942" cy="1335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TextBox 23">
                <a:extLst>
                  <a:ext uri="{FF2B5EF4-FFF2-40B4-BE49-F238E27FC236}">
                    <a16:creationId xmlns:a16="http://schemas.microsoft.com/office/drawing/2014/main" id="{4894C87C-D9C7-40D9-6CCB-FD89F8DE32F7}"/>
                  </a:ext>
                </a:extLst>
              </p:cNvPr>
              <p:cNvSpPr txBox="1"/>
              <p:nvPr/>
            </p:nvSpPr>
            <p:spPr>
              <a:xfrm>
                <a:off x="10222016" y="2192277"/>
                <a:ext cx="3725133" cy="1335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Based on the description provided, this problem can be classified as </a:t>
                </a:r>
                <a:r>
                  <a:rPr lang="en-US" sz="2100" b="1" kern="1200" dirty="0">
                    <a:solidFill>
                      <a:srgbClr val="C00000"/>
                    </a:solidFill>
                  </a:rPr>
                  <a:t>operational</a:t>
                </a:r>
                <a:endParaRPr lang="en-US" sz="2100" kern="1200" dirty="0">
                  <a:solidFill>
                    <a:srgbClr val="C00000"/>
                  </a:solidFill>
                </a:endParaRPr>
              </a:p>
            </p:txBody>
          </p:sp>
        </p:grpSp>
      </p:grpSp>
    </p:spTree>
    <p:extLst>
      <p:ext uri="{BB962C8B-B14F-4D97-AF65-F5344CB8AC3E}">
        <p14:creationId xmlns:p14="http://schemas.microsoft.com/office/powerpoint/2010/main" val="34127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anim calcmode="lin" valueType="num">
                                      <p:cBhvr>
                                        <p:cTn id="14" dur="500" fill="hold"/>
                                        <p:tgtEl>
                                          <p:spTgt spid="45"/>
                                        </p:tgtEl>
                                        <p:attrNameLst>
                                          <p:attrName>ppt_x</p:attrName>
                                        </p:attrNameLst>
                                      </p:cBhvr>
                                      <p:tavLst>
                                        <p:tav tm="0">
                                          <p:val>
                                            <p:strVal val="#ppt_x"/>
                                          </p:val>
                                        </p:tav>
                                        <p:tav tm="100000">
                                          <p:val>
                                            <p:strVal val="#ppt_x"/>
                                          </p:val>
                                        </p:tav>
                                      </p:tavLst>
                                    </p:anim>
                                    <p:anim calcmode="lin" valueType="num">
                                      <p:cBhvr>
                                        <p:cTn id="15" dur="50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anim calcmode="lin" valueType="num">
                                      <p:cBhvr>
                                        <p:cTn id="26" dur="500" fill="hold"/>
                                        <p:tgtEl>
                                          <p:spTgt spid="47"/>
                                        </p:tgtEl>
                                        <p:attrNameLst>
                                          <p:attrName>ppt_x</p:attrName>
                                        </p:attrNameLst>
                                      </p:cBhvr>
                                      <p:tavLst>
                                        <p:tav tm="0">
                                          <p:val>
                                            <p:strVal val="#ppt_x"/>
                                          </p:val>
                                        </p:tav>
                                        <p:tav tm="100000">
                                          <p:val>
                                            <p:strVal val="#ppt_x"/>
                                          </p:val>
                                        </p:tav>
                                      </p:tavLst>
                                    </p:anim>
                                    <p:anim calcmode="lin" valueType="num">
                                      <p:cBhvr>
                                        <p:cTn id="27" dur="5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anim calcmode="lin" valueType="num">
                                      <p:cBhvr>
                                        <p:cTn id="32" dur="500" fill="hold"/>
                                        <p:tgtEl>
                                          <p:spTgt spid="48"/>
                                        </p:tgtEl>
                                        <p:attrNameLst>
                                          <p:attrName>ppt_x</p:attrName>
                                        </p:attrNameLst>
                                      </p:cBhvr>
                                      <p:tavLst>
                                        <p:tav tm="0">
                                          <p:val>
                                            <p:strVal val="#ppt_x"/>
                                          </p:val>
                                        </p:tav>
                                        <p:tav tm="100000">
                                          <p:val>
                                            <p:strVal val="#ppt_x"/>
                                          </p:val>
                                        </p:tav>
                                      </p:tavLst>
                                    </p:anim>
                                    <p:anim calcmode="lin" valueType="num">
                                      <p:cBhvr>
                                        <p:cTn id="33" dur="5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arn(inVertical)">
                                      <p:cBhvr>
                                        <p:cTn id="44" dur="500"/>
                                        <p:tgtEl>
                                          <p:spTgt spid="7"/>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barn(inVertical)">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23270D-F420-F658-94E8-1B578D6AB36E}"/>
              </a:ext>
            </a:extLst>
          </p:cNvPr>
          <p:cNvSpPr>
            <a:spLocks noGrp="1"/>
          </p:cNvSpPr>
          <p:nvPr>
            <p:ph type="title"/>
          </p:nvPr>
        </p:nvSpPr>
        <p:spPr>
          <a:xfrm>
            <a:off x="479394" y="1070800"/>
            <a:ext cx="3939688" cy="5583126"/>
          </a:xfrm>
        </p:spPr>
        <p:txBody>
          <a:bodyPr>
            <a:normAutofit/>
          </a:bodyPr>
          <a:lstStyle/>
          <a:p>
            <a:r>
              <a:rPr lang="en-US" sz="5400" dirty="0"/>
              <a:t>System Components</a:t>
            </a:r>
          </a:p>
        </p:txBody>
      </p:sp>
      <p:cxnSp>
        <p:nvCxnSpPr>
          <p:cNvPr id="19" name="Straight Connector 1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A33B3EA-F926-EBE5-8372-B57424B94D8C}"/>
              </a:ext>
            </a:extLst>
          </p:cNvPr>
          <p:cNvGraphicFramePr>
            <a:graphicFrameLocks noGrp="1"/>
          </p:cNvGraphicFramePr>
          <p:nvPr>
            <p:ph idx="1"/>
            <p:extLst>
              <p:ext uri="{D42A27DB-BD31-4B8C-83A1-F6EECF244321}">
                <p14:modId xmlns:p14="http://schemas.microsoft.com/office/powerpoint/2010/main" val="42300102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90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1" name="Freeform: Shape 5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9D83DE4-947D-9417-89EB-3AC0FCAE38A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4597399" y="488519"/>
            <a:ext cx="6946901" cy="4500549"/>
          </a:xfrm>
          <a:prstGeom prst="rect">
            <a:avLst/>
          </a:prstGeom>
        </p:spPr>
      </p:pic>
      <p:pic>
        <p:nvPicPr>
          <p:cNvPr id="26" name="Content Placeholder 25" descr="Monitor with solid fill">
            <a:extLst>
              <a:ext uri="{FF2B5EF4-FFF2-40B4-BE49-F238E27FC236}">
                <a16:creationId xmlns:a16="http://schemas.microsoft.com/office/drawing/2014/main" id="{3BF834B4-A4CE-AF6F-2221-C1DA41B14315}"/>
              </a:ext>
            </a:extLst>
          </p:cNvPr>
          <p:cNvPicPr>
            <a:picLocks noGrp="1" noChangeAspect="1"/>
          </p:cNvPicPr>
          <p:nvPr>
            <p:ph idx="1"/>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913" t="15592" r="7739" b="13800"/>
          <a:stretch/>
        </p:blipFill>
        <p:spPr>
          <a:xfrm>
            <a:off x="3949700" y="0"/>
            <a:ext cx="8242300" cy="6787018"/>
          </a:xfrm>
          <a:prstGeom prst="rect">
            <a:avLst/>
          </a:prstGeom>
          <a:ln>
            <a:noFill/>
          </a:ln>
        </p:spPr>
      </p:pic>
      <p:sp>
        <p:nvSpPr>
          <p:cNvPr id="34" name="TextBox 33">
            <a:extLst>
              <a:ext uri="{FF2B5EF4-FFF2-40B4-BE49-F238E27FC236}">
                <a16:creationId xmlns:a16="http://schemas.microsoft.com/office/drawing/2014/main" id="{241787B7-4E4B-75FA-055D-E6E65969FCD9}"/>
              </a:ext>
            </a:extLst>
          </p:cNvPr>
          <p:cNvSpPr txBox="1"/>
          <p:nvPr/>
        </p:nvSpPr>
        <p:spPr>
          <a:xfrm>
            <a:off x="425384" y="1002320"/>
            <a:ext cx="2981497" cy="923330"/>
          </a:xfrm>
          <a:prstGeom prst="rect">
            <a:avLst/>
          </a:prstGeom>
          <a:noFill/>
        </p:spPr>
        <p:txBody>
          <a:bodyPr wrap="square" rtlCol="0">
            <a:spAutoFit/>
          </a:bodyPr>
          <a:lstStyle/>
          <a:p>
            <a:r>
              <a:rPr lang="en-US" dirty="0"/>
              <a:t>Login page (administrator)</a:t>
            </a:r>
          </a:p>
          <a:p>
            <a:r>
              <a:rPr lang="en-US" dirty="0"/>
              <a:t>Username</a:t>
            </a:r>
            <a:r>
              <a:rPr lang="en-US" dirty="0">
                <a:solidFill>
                  <a:srgbClr val="0070C0"/>
                </a:solidFill>
              </a:rPr>
              <a:t> : </a:t>
            </a:r>
            <a:r>
              <a:rPr lang="en-US" dirty="0">
                <a:solidFill>
                  <a:srgbClr val="002060"/>
                </a:solidFill>
              </a:rPr>
              <a:t>BFCAI</a:t>
            </a:r>
          </a:p>
          <a:p>
            <a:r>
              <a:rPr lang="en-US" dirty="0"/>
              <a:t>Password</a:t>
            </a:r>
            <a:r>
              <a:rPr lang="en-US" dirty="0">
                <a:solidFill>
                  <a:srgbClr val="0070C0"/>
                </a:solidFill>
              </a:rPr>
              <a:t> :</a:t>
            </a:r>
            <a:r>
              <a:rPr lang="en-US" dirty="0">
                <a:solidFill>
                  <a:schemeClr val="accent6">
                    <a:lumMod val="50000"/>
                  </a:schemeClr>
                </a:solidFill>
              </a:rPr>
              <a:t> </a:t>
            </a:r>
            <a:r>
              <a:rPr lang="en-US" dirty="0">
                <a:solidFill>
                  <a:srgbClr val="002060"/>
                </a:solidFill>
              </a:rPr>
              <a:t>bfcai123456+</a:t>
            </a:r>
          </a:p>
        </p:txBody>
      </p:sp>
      <p:sp>
        <p:nvSpPr>
          <p:cNvPr id="36" name="TextBox 35">
            <a:extLst>
              <a:ext uri="{FF2B5EF4-FFF2-40B4-BE49-F238E27FC236}">
                <a16:creationId xmlns:a16="http://schemas.microsoft.com/office/drawing/2014/main" id="{90E0F5E7-CA2A-C7B2-031D-C03F9045CAC8}"/>
              </a:ext>
            </a:extLst>
          </p:cNvPr>
          <p:cNvSpPr txBox="1"/>
          <p:nvPr/>
        </p:nvSpPr>
        <p:spPr>
          <a:xfrm>
            <a:off x="449297" y="3057640"/>
            <a:ext cx="3404104" cy="1477328"/>
          </a:xfrm>
          <a:prstGeom prst="rect">
            <a:avLst/>
          </a:prstGeom>
          <a:noFill/>
        </p:spPr>
        <p:txBody>
          <a:bodyPr wrap="square" rtlCol="0">
            <a:spAutoFit/>
          </a:bodyPr>
          <a:lstStyle/>
          <a:p>
            <a:r>
              <a:rPr lang="en-US" dirty="0"/>
              <a:t>Through this page, you can enter by choosing 3 actor: the administrator, the doctor, or the student. We will enter as a administrator</a:t>
            </a:r>
          </a:p>
        </p:txBody>
      </p:sp>
      <p:pic>
        <p:nvPicPr>
          <p:cNvPr id="40" name="Picture 39">
            <a:extLst>
              <a:ext uri="{FF2B5EF4-FFF2-40B4-BE49-F238E27FC236}">
                <a16:creationId xmlns:a16="http://schemas.microsoft.com/office/drawing/2014/main" id="{328C6A0B-AB99-434D-721B-EBAD75E6E13C}"/>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Effect>
                      <a14:saturation sat="200000"/>
                    </a14:imgEffect>
                  </a14:imgLayer>
                </a14:imgProps>
              </a:ext>
            </a:extLst>
          </a:blip>
          <a:stretch>
            <a:fillRect/>
          </a:stretch>
        </p:blipFill>
        <p:spPr>
          <a:xfrm>
            <a:off x="4597399" y="488519"/>
            <a:ext cx="7145304" cy="4500549"/>
          </a:xfrm>
          <a:prstGeom prst="rect">
            <a:avLst/>
          </a:prstGeom>
        </p:spPr>
      </p:pic>
      <p:sp>
        <p:nvSpPr>
          <p:cNvPr id="42" name="TextBox 41">
            <a:extLst>
              <a:ext uri="{FF2B5EF4-FFF2-40B4-BE49-F238E27FC236}">
                <a16:creationId xmlns:a16="http://schemas.microsoft.com/office/drawing/2014/main" id="{11C3BE3A-603A-8370-0D71-B8EEBD1CA54B}"/>
              </a:ext>
            </a:extLst>
          </p:cNvPr>
          <p:cNvSpPr txBox="1"/>
          <p:nvPr/>
        </p:nvSpPr>
        <p:spPr>
          <a:xfrm>
            <a:off x="467273" y="1451360"/>
            <a:ext cx="2987758" cy="2862322"/>
          </a:xfrm>
          <a:prstGeom prst="rect">
            <a:avLst/>
          </a:prstGeom>
          <a:noFill/>
        </p:spPr>
        <p:txBody>
          <a:bodyPr wrap="square" rtlCol="0">
            <a:spAutoFit/>
          </a:bodyPr>
          <a:lstStyle/>
          <a:p>
            <a:r>
              <a:rPr lang="en-US" dirty="0"/>
              <a:t>Through this page, the </a:t>
            </a:r>
            <a:r>
              <a:rPr lang="en-US" b="1" dirty="0">
                <a:solidFill>
                  <a:srgbClr val="002060"/>
                </a:solidFill>
              </a:rPr>
              <a:t>administrator</a:t>
            </a:r>
            <a:r>
              <a:rPr lang="en-US" dirty="0"/>
              <a:t> can use the following powers:</a:t>
            </a:r>
          </a:p>
          <a:p>
            <a:pPr marL="285750" indent="-285750">
              <a:buFont typeface="Arial" panose="020B0604020202020204" pitchFamily="34" charset="0"/>
              <a:buChar char="•"/>
            </a:pPr>
            <a:r>
              <a:rPr lang="en-US" dirty="0"/>
              <a:t>Add, edit, or delete a student, doctor, or course</a:t>
            </a:r>
          </a:p>
          <a:p>
            <a:pPr marL="285750" indent="-285750">
              <a:buFont typeface="Arial" panose="020B0604020202020204" pitchFamily="34" charset="0"/>
              <a:buChar char="•"/>
            </a:pPr>
            <a:r>
              <a:rPr lang="en-US" dirty="0"/>
              <a:t>Determine the semester</a:t>
            </a:r>
          </a:p>
          <a:p>
            <a:pPr marL="285750" indent="-285750">
              <a:buFont typeface="Arial" panose="020B0604020202020204" pitchFamily="34" charset="0"/>
              <a:buChar char="•"/>
            </a:pPr>
            <a:r>
              <a:rPr lang="en-US" dirty="0"/>
              <a:t>Pay student fees</a:t>
            </a:r>
          </a:p>
          <a:p>
            <a:pPr marL="285750" indent="-285750">
              <a:buFont typeface="Arial" panose="020B0604020202020204" pitchFamily="34" charset="0"/>
              <a:buChar char="•"/>
            </a:pPr>
            <a:r>
              <a:rPr lang="en-US" b="1" i="1" dirty="0">
                <a:solidFill>
                  <a:schemeClr val="accent2">
                    <a:lumMod val="50000"/>
                  </a:schemeClr>
                </a:solidFill>
              </a:rPr>
              <a:t>Registering materials for the student</a:t>
            </a:r>
          </a:p>
        </p:txBody>
      </p:sp>
      <p:pic>
        <p:nvPicPr>
          <p:cNvPr id="47" name="Picture 46">
            <a:extLst>
              <a:ext uri="{FF2B5EF4-FFF2-40B4-BE49-F238E27FC236}">
                <a16:creationId xmlns:a16="http://schemas.microsoft.com/office/drawing/2014/main" id="{51108A6B-B3BA-A1EC-0649-0831845BE3C3}"/>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11200"/>
                    </a14:imgEffect>
                    <a14:imgEffect>
                      <a14:saturation sat="200000"/>
                    </a14:imgEffect>
                  </a14:imgLayer>
                </a14:imgProps>
              </a:ext>
            </a:extLst>
          </a:blip>
          <a:stretch>
            <a:fillRect/>
          </a:stretch>
        </p:blipFill>
        <p:spPr>
          <a:xfrm>
            <a:off x="4552473" y="344199"/>
            <a:ext cx="7235155" cy="4644869"/>
          </a:xfrm>
          <a:prstGeom prst="rect">
            <a:avLst/>
          </a:prstGeom>
        </p:spPr>
      </p:pic>
      <p:sp>
        <p:nvSpPr>
          <p:cNvPr id="55" name="TextBox 54">
            <a:extLst>
              <a:ext uri="{FF2B5EF4-FFF2-40B4-BE49-F238E27FC236}">
                <a16:creationId xmlns:a16="http://schemas.microsoft.com/office/drawing/2014/main" id="{42E77A90-79DF-87C9-A9BF-D85A70459619}"/>
              </a:ext>
            </a:extLst>
          </p:cNvPr>
          <p:cNvSpPr txBox="1"/>
          <p:nvPr/>
        </p:nvSpPr>
        <p:spPr>
          <a:xfrm>
            <a:off x="481596" y="2255216"/>
            <a:ext cx="2869072" cy="1015663"/>
          </a:xfrm>
          <a:prstGeom prst="rect">
            <a:avLst/>
          </a:prstGeom>
          <a:noFill/>
        </p:spPr>
        <p:txBody>
          <a:bodyPr wrap="square" rtlCol="0">
            <a:spAutoFit/>
          </a:bodyPr>
          <a:lstStyle/>
          <a:p>
            <a:r>
              <a:rPr lang="en-US" sz="2000" dirty="0"/>
              <a:t>The Administrator must specify the student number from here</a:t>
            </a:r>
          </a:p>
        </p:txBody>
      </p:sp>
      <p:pic>
        <p:nvPicPr>
          <p:cNvPr id="58" name="Picture 57">
            <a:extLst>
              <a:ext uri="{FF2B5EF4-FFF2-40B4-BE49-F238E27FC236}">
                <a16:creationId xmlns:a16="http://schemas.microsoft.com/office/drawing/2014/main" id="{7C77CBC9-2856-94D9-215E-C843FFE61882}"/>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200"/>
                    </a14:imgEffect>
                    <a14:imgEffect>
                      <a14:saturation sat="200000"/>
                    </a14:imgEffect>
                  </a14:imgLayer>
                </a14:imgProps>
              </a:ext>
            </a:extLst>
          </a:blip>
          <a:stretch>
            <a:fillRect/>
          </a:stretch>
        </p:blipFill>
        <p:spPr>
          <a:xfrm>
            <a:off x="4552473" y="344199"/>
            <a:ext cx="7235155" cy="4582283"/>
          </a:xfrm>
          <a:prstGeom prst="rect">
            <a:avLst/>
          </a:prstGeom>
        </p:spPr>
      </p:pic>
      <p:sp>
        <p:nvSpPr>
          <p:cNvPr id="59" name="TextBox 58">
            <a:extLst>
              <a:ext uri="{FF2B5EF4-FFF2-40B4-BE49-F238E27FC236}">
                <a16:creationId xmlns:a16="http://schemas.microsoft.com/office/drawing/2014/main" id="{E7B11189-9C9F-32C5-74AC-D7249E39DF23}"/>
              </a:ext>
            </a:extLst>
          </p:cNvPr>
          <p:cNvSpPr txBox="1"/>
          <p:nvPr/>
        </p:nvSpPr>
        <p:spPr>
          <a:xfrm>
            <a:off x="435823" y="1926131"/>
            <a:ext cx="3078055" cy="1754326"/>
          </a:xfrm>
          <a:prstGeom prst="rect">
            <a:avLst/>
          </a:prstGeom>
          <a:noFill/>
        </p:spPr>
        <p:txBody>
          <a:bodyPr wrap="square" rtlCol="0">
            <a:spAutoFit/>
          </a:bodyPr>
          <a:lstStyle/>
          <a:p>
            <a:r>
              <a:rPr lang="en-US" dirty="0"/>
              <a:t>The DSS system suggests the subjects that the student should register to the administrator , and then he must choose or modify this suggestion.</a:t>
            </a:r>
          </a:p>
        </p:txBody>
      </p:sp>
      <p:pic>
        <p:nvPicPr>
          <p:cNvPr id="63" name="Graphic 62" descr="Books with solid fill">
            <a:extLst>
              <a:ext uri="{FF2B5EF4-FFF2-40B4-BE49-F238E27FC236}">
                <a16:creationId xmlns:a16="http://schemas.microsoft.com/office/drawing/2014/main" id="{8932B2C1-44EA-8CE4-953C-E8D02B18A5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96431" y="5899880"/>
            <a:ext cx="914400" cy="914400"/>
          </a:xfrm>
          <a:prstGeom prst="rect">
            <a:avLst/>
          </a:prstGeom>
        </p:spPr>
      </p:pic>
      <p:pic>
        <p:nvPicPr>
          <p:cNvPr id="65" name="Picture 64">
            <a:extLst>
              <a:ext uri="{FF2B5EF4-FFF2-40B4-BE49-F238E27FC236}">
                <a16:creationId xmlns:a16="http://schemas.microsoft.com/office/drawing/2014/main" id="{D26D36DA-96DB-1DCA-CDBD-3641191A1B50}"/>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Effect>
                      <a14:colorTemperature colorTemp="11200"/>
                    </a14:imgEffect>
                  </a14:imgLayer>
                </a14:imgProps>
              </a:ext>
            </a:extLst>
          </a:blip>
          <a:stretch>
            <a:fillRect/>
          </a:stretch>
        </p:blipFill>
        <p:spPr>
          <a:xfrm>
            <a:off x="4562978" y="299116"/>
            <a:ext cx="7214143" cy="4689952"/>
          </a:xfrm>
          <a:prstGeom prst="rect">
            <a:avLst/>
          </a:prstGeom>
        </p:spPr>
      </p:pic>
      <p:sp>
        <p:nvSpPr>
          <p:cNvPr id="66" name="TextBox 65">
            <a:extLst>
              <a:ext uri="{FF2B5EF4-FFF2-40B4-BE49-F238E27FC236}">
                <a16:creationId xmlns:a16="http://schemas.microsoft.com/office/drawing/2014/main" id="{D0574311-B257-C7A6-0A47-CC5CF46C63AF}"/>
              </a:ext>
            </a:extLst>
          </p:cNvPr>
          <p:cNvSpPr txBox="1"/>
          <p:nvPr/>
        </p:nvSpPr>
        <p:spPr>
          <a:xfrm>
            <a:off x="435823" y="1551918"/>
            <a:ext cx="3123805" cy="3077766"/>
          </a:xfrm>
          <a:prstGeom prst="rect">
            <a:avLst/>
          </a:prstGeom>
          <a:noFill/>
        </p:spPr>
        <p:txBody>
          <a:bodyPr wrap="square" rtlCol="0">
            <a:spAutoFit/>
          </a:bodyPr>
          <a:lstStyle/>
          <a:p>
            <a:r>
              <a:rPr lang="en-US" sz="2000" dirty="0"/>
              <a:t>You can log in as a doctor and the powers available to him will be:</a:t>
            </a:r>
          </a:p>
          <a:p>
            <a:pPr marL="285750" indent="-285750">
              <a:buFont typeface="Arial" panose="020B0604020202020204" pitchFamily="34" charset="0"/>
              <a:buChar char="•"/>
            </a:pPr>
            <a:r>
              <a:rPr lang="en-US" sz="2000" dirty="0"/>
              <a:t>View portfolio</a:t>
            </a:r>
          </a:p>
          <a:p>
            <a:pPr marL="285750" indent="-285750">
              <a:buFont typeface="Arial" panose="020B0604020202020204" pitchFamily="34" charset="0"/>
              <a:buChar char="•"/>
            </a:pPr>
            <a:r>
              <a:rPr lang="en-US" sz="2000" dirty="0"/>
              <a:t>View register</a:t>
            </a:r>
          </a:p>
          <a:p>
            <a:pPr marL="285750" indent="-285750">
              <a:buFont typeface="Arial" panose="020B0604020202020204" pitchFamily="34" charset="0"/>
              <a:buChar char="•"/>
            </a:pPr>
            <a:r>
              <a:rPr lang="en-US" sz="2000" dirty="0"/>
              <a:t>Add mark for students</a:t>
            </a:r>
          </a:p>
          <a:p>
            <a:pPr marL="285750" indent="-285750">
              <a:buFont typeface="Arial" panose="020B0604020202020204" pitchFamily="34" charset="0"/>
              <a:buChar char="•"/>
            </a:pPr>
            <a:r>
              <a:rPr lang="en-US" sz="2000" dirty="0"/>
              <a:t>Change password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ar-EG" dirty="0"/>
          </a:p>
          <a:p>
            <a:pPr marL="285750" indent="-285750">
              <a:buFont typeface="Arial" panose="020B0604020202020204" pitchFamily="34" charset="0"/>
              <a:buChar char="•"/>
            </a:pPr>
            <a:endParaRPr lang="en-US" dirty="0"/>
          </a:p>
        </p:txBody>
      </p:sp>
      <p:pic>
        <p:nvPicPr>
          <p:cNvPr id="68" name="Picture 67">
            <a:extLst>
              <a:ext uri="{FF2B5EF4-FFF2-40B4-BE49-F238E27FC236}">
                <a16:creationId xmlns:a16="http://schemas.microsoft.com/office/drawing/2014/main" id="{630696B7-C0B2-3AF2-591E-AF1ACF7BAC1A}"/>
              </a:ext>
            </a:extLst>
          </p:cNvPr>
          <p:cNvPicPr>
            <a:picLocks noChangeAspect="1"/>
          </p:cNvPicPr>
          <p:nvPr/>
        </p:nvPicPr>
        <p:blipFill>
          <a:blip r:embed="rId17">
            <a:extLst>
              <a:ext uri="{BEBA8EAE-BF5A-486C-A8C5-ECC9F3942E4B}">
                <a14:imgProps xmlns:a14="http://schemas.microsoft.com/office/drawing/2010/main">
                  <a14:imgLayer r:embed="rId18">
                    <a14:imgEffect>
                      <a14:colorTemperature colorTemp="11200"/>
                    </a14:imgEffect>
                    <a14:imgEffect>
                      <a14:saturation sat="200000"/>
                    </a14:imgEffect>
                  </a14:imgLayer>
                </a14:imgProps>
              </a:ext>
            </a:extLst>
          </a:blip>
          <a:stretch>
            <a:fillRect/>
          </a:stretch>
        </p:blipFill>
        <p:spPr>
          <a:xfrm>
            <a:off x="4552472" y="311530"/>
            <a:ext cx="7261207" cy="4722621"/>
          </a:xfrm>
          <a:prstGeom prst="rect">
            <a:avLst/>
          </a:prstGeom>
        </p:spPr>
      </p:pic>
      <p:sp>
        <p:nvSpPr>
          <p:cNvPr id="69" name="TextBox 68">
            <a:extLst>
              <a:ext uri="{FF2B5EF4-FFF2-40B4-BE49-F238E27FC236}">
                <a16:creationId xmlns:a16="http://schemas.microsoft.com/office/drawing/2014/main" id="{E8134A27-CD0A-CC62-00FB-534F97B6C117}"/>
              </a:ext>
            </a:extLst>
          </p:cNvPr>
          <p:cNvSpPr txBox="1"/>
          <p:nvPr/>
        </p:nvSpPr>
        <p:spPr>
          <a:xfrm>
            <a:off x="380060" y="2091614"/>
            <a:ext cx="3299224" cy="1477328"/>
          </a:xfrm>
          <a:prstGeom prst="rect">
            <a:avLst/>
          </a:prstGeom>
          <a:noFill/>
        </p:spPr>
        <p:txBody>
          <a:bodyPr wrap="square" rtlCol="0">
            <a:spAutoFit/>
          </a:bodyPr>
          <a:lstStyle/>
          <a:p>
            <a:r>
              <a:rPr lang="en-US" dirty="0"/>
              <a:t>Through this page, the doctor can specify the subjects that will be taught and then view the students registered in the subject and know their grades</a:t>
            </a:r>
          </a:p>
        </p:txBody>
      </p:sp>
      <p:pic>
        <p:nvPicPr>
          <p:cNvPr id="71" name="Picture 70">
            <a:extLst>
              <a:ext uri="{FF2B5EF4-FFF2-40B4-BE49-F238E27FC236}">
                <a16:creationId xmlns:a16="http://schemas.microsoft.com/office/drawing/2014/main" id="{B70ACF9A-CF18-B236-1EA1-63A5A848D40D}"/>
              </a:ext>
            </a:extLst>
          </p:cNvPr>
          <p:cNvPicPr>
            <a:picLocks noChangeAspect="1"/>
          </p:cNvPicPr>
          <p:nvPr/>
        </p:nvPicPr>
        <p:blipFill>
          <a:blip r:embed="rId19">
            <a:extLst>
              <a:ext uri="{BEBA8EAE-BF5A-486C-A8C5-ECC9F3942E4B}">
                <a14:imgProps xmlns:a14="http://schemas.microsoft.com/office/drawing/2010/main">
                  <a14:imgLayer r:embed="rId20">
                    <a14:imgEffect>
                      <a14:colorTemperature colorTemp="11200"/>
                    </a14:imgEffect>
                  </a14:imgLayer>
                </a14:imgProps>
              </a:ext>
            </a:extLst>
          </a:blip>
          <a:stretch>
            <a:fillRect/>
          </a:stretch>
        </p:blipFill>
        <p:spPr>
          <a:xfrm>
            <a:off x="4570335" y="299116"/>
            <a:ext cx="7291355" cy="4735035"/>
          </a:xfrm>
          <a:prstGeom prst="rect">
            <a:avLst/>
          </a:prstGeom>
        </p:spPr>
      </p:pic>
      <p:sp>
        <p:nvSpPr>
          <p:cNvPr id="72" name="TextBox 71">
            <a:extLst>
              <a:ext uri="{FF2B5EF4-FFF2-40B4-BE49-F238E27FC236}">
                <a16:creationId xmlns:a16="http://schemas.microsoft.com/office/drawing/2014/main" id="{FA5C7076-AE54-DD72-8CEE-F14E419D0D0E}"/>
              </a:ext>
            </a:extLst>
          </p:cNvPr>
          <p:cNvSpPr txBox="1"/>
          <p:nvPr/>
        </p:nvSpPr>
        <p:spPr>
          <a:xfrm>
            <a:off x="409772" y="1440200"/>
            <a:ext cx="3190494" cy="2308324"/>
          </a:xfrm>
          <a:prstGeom prst="rect">
            <a:avLst/>
          </a:prstGeom>
          <a:noFill/>
        </p:spPr>
        <p:txBody>
          <a:bodyPr wrap="square" rtlCol="0">
            <a:spAutoFit/>
          </a:bodyPr>
          <a:lstStyle/>
          <a:p>
            <a:r>
              <a:rPr lang="en-US" dirty="0"/>
              <a:t>You can log in as a student and the available permissions are:</a:t>
            </a:r>
            <a:endParaRPr lang="ar-EG" dirty="0"/>
          </a:p>
          <a:p>
            <a:pPr marL="285750" indent="-285750">
              <a:buFont typeface="Arial" panose="020B0604020202020204" pitchFamily="34" charset="0"/>
              <a:buChar char="•"/>
            </a:pPr>
            <a:r>
              <a:rPr lang="en-US" dirty="0"/>
              <a:t>View portfolio</a:t>
            </a:r>
          </a:p>
          <a:p>
            <a:pPr marL="285750" indent="-285750">
              <a:buFont typeface="Arial" panose="020B0604020202020204" pitchFamily="34" charset="0"/>
              <a:buChar char="•"/>
            </a:pPr>
            <a:r>
              <a:rPr lang="en-US" dirty="0"/>
              <a:t>Course registering</a:t>
            </a:r>
          </a:p>
          <a:p>
            <a:pPr marL="285750" indent="-285750">
              <a:buFont typeface="Arial" panose="020B0604020202020204" pitchFamily="34" charset="0"/>
              <a:buChar char="•"/>
            </a:pPr>
            <a:r>
              <a:rPr lang="en-US" dirty="0"/>
              <a:t>Grade</a:t>
            </a:r>
          </a:p>
          <a:p>
            <a:pPr marL="285750" indent="-285750">
              <a:buFont typeface="Arial" panose="020B0604020202020204" pitchFamily="34" charset="0"/>
              <a:buChar char="•"/>
            </a:pPr>
            <a:r>
              <a:rPr lang="en-US" dirty="0"/>
              <a:t>GPA</a:t>
            </a:r>
          </a:p>
          <a:p>
            <a:pPr marL="285750" indent="-285750">
              <a:buFont typeface="Arial" panose="020B0604020202020204" pitchFamily="34" charset="0"/>
              <a:buChar char="•"/>
            </a:pPr>
            <a:r>
              <a:rPr lang="en-US" dirty="0"/>
              <a:t>Change Password </a:t>
            </a:r>
          </a:p>
        </p:txBody>
      </p:sp>
      <p:pic>
        <p:nvPicPr>
          <p:cNvPr id="74" name="Picture 73">
            <a:extLst>
              <a:ext uri="{FF2B5EF4-FFF2-40B4-BE49-F238E27FC236}">
                <a16:creationId xmlns:a16="http://schemas.microsoft.com/office/drawing/2014/main" id="{75EEBF3A-F812-7131-C3E4-36A1CF293B2E}"/>
              </a:ext>
            </a:extLst>
          </p:cNvPr>
          <p:cNvPicPr>
            <a:picLocks noChangeAspect="1"/>
          </p:cNvPicPr>
          <p:nvPr/>
        </p:nvPicPr>
        <p:blipFill>
          <a:blip r:embed="rId21">
            <a:extLst>
              <a:ext uri="{BEBA8EAE-BF5A-486C-A8C5-ECC9F3942E4B}">
                <a14:imgProps xmlns:a14="http://schemas.microsoft.com/office/drawing/2010/main">
                  <a14:imgLayer r:embed="rId22">
                    <a14:imgEffect>
                      <a14:colorTemperature colorTemp="11200"/>
                    </a14:imgEffect>
                    <a14:imgEffect>
                      <a14:saturation sat="200000"/>
                    </a14:imgEffect>
                  </a14:imgLayer>
                </a14:imgProps>
              </a:ext>
            </a:extLst>
          </a:blip>
          <a:stretch>
            <a:fillRect/>
          </a:stretch>
        </p:blipFill>
        <p:spPr>
          <a:xfrm>
            <a:off x="4536927" y="311529"/>
            <a:ext cx="7332120" cy="4735035"/>
          </a:xfrm>
          <a:prstGeom prst="rect">
            <a:avLst/>
          </a:prstGeom>
        </p:spPr>
      </p:pic>
      <p:sp>
        <p:nvSpPr>
          <p:cNvPr id="75" name="TextBox 74">
            <a:extLst>
              <a:ext uri="{FF2B5EF4-FFF2-40B4-BE49-F238E27FC236}">
                <a16:creationId xmlns:a16="http://schemas.microsoft.com/office/drawing/2014/main" id="{D4033FE5-155C-F24E-9060-B0311CF4C697}"/>
              </a:ext>
            </a:extLst>
          </p:cNvPr>
          <p:cNvSpPr txBox="1"/>
          <p:nvPr/>
        </p:nvSpPr>
        <p:spPr>
          <a:xfrm>
            <a:off x="380060" y="1639662"/>
            <a:ext cx="3446884" cy="2246769"/>
          </a:xfrm>
          <a:prstGeom prst="rect">
            <a:avLst/>
          </a:prstGeom>
          <a:noFill/>
        </p:spPr>
        <p:txBody>
          <a:bodyPr wrap="square" rtlCol="0">
            <a:spAutoFit/>
          </a:bodyPr>
          <a:lstStyle/>
          <a:p>
            <a:r>
              <a:rPr lang="en-US" sz="2000" dirty="0"/>
              <a:t>Here the DSS system suggests to the student the subjects that the student must register, and the student here has the choice between choosing this offer or changing it.</a:t>
            </a:r>
          </a:p>
        </p:txBody>
      </p:sp>
      <p:pic>
        <p:nvPicPr>
          <p:cNvPr id="3" name="Picture 2">
            <a:extLst>
              <a:ext uri="{FF2B5EF4-FFF2-40B4-BE49-F238E27FC236}">
                <a16:creationId xmlns:a16="http://schemas.microsoft.com/office/drawing/2014/main" id="{5FB7309F-64D9-2503-B29C-DA730ABB5350}"/>
              </a:ext>
            </a:extLst>
          </p:cNvPr>
          <p:cNvPicPr>
            <a:picLocks noChangeAspect="1"/>
          </p:cNvPicPr>
          <p:nvPr/>
        </p:nvPicPr>
        <p:blipFill>
          <a:blip r:embed="rId23">
            <a:extLst>
              <a:ext uri="{BEBA8EAE-BF5A-486C-A8C5-ECC9F3942E4B}">
                <a14:imgProps xmlns:a14="http://schemas.microsoft.com/office/drawing/2010/main">
                  <a14:imgLayer r:embed="rId24">
                    <a14:imgEffect>
                      <a14:colorTemperature colorTemp="11200"/>
                    </a14:imgEffect>
                    <a14:imgEffect>
                      <a14:saturation sat="200000"/>
                    </a14:imgEffect>
                  </a14:imgLayer>
                </a14:imgProps>
              </a:ext>
            </a:extLst>
          </a:blip>
          <a:stretch>
            <a:fillRect/>
          </a:stretch>
        </p:blipFill>
        <p:spPr>
          <a:xfrm>
            <a:off x="4562978" y="332178"/>
            <a:ext cx="7320949" cy="4669303"/>
          </a:xfrm>
          <a:prstGeom prst="rect">
            <a:avLst/>
          </a:prstGeom>
        </p:spPr>
      </p:pic>
      <p:sp>
        <p:nvSpPr>
          <p:cNvPr id="4" name="TextBox 3">
            <a:extLst>
              <a:ext uri="{FF2B5EF4-FFF2-40B4-BE49-F238E27FC236}">
                <a16:creationId xmlns:a16="http://schemas.microsoft.com/office/drawing/2014/main" id="{35FE5AC8-BE92-155E-603F-2DD5391C942E}"/>
              </a:ext>
            </a:extLst>
          </p:cNvPr>
          <p:cNvSpPr txBox="1"/>
          <p:nvPr/>
        </p:nvSpPr>
        <p:spPr>
          <a:xfrm>
            <a:off x="188605" y="2007574"/>
            <a:ext cx="3712945" cy="1200329"/>
          </a:xfrm>
          <a:prstGeom prst="rect">
            <a:avLst/>
          </a:prstGeom>
          <a:noFill/>
        </p:spPr>
        <p:txBody>
          <a:bodyPr wrap="square" rtlCol="0">
            <a:spAutoFit/>
          </a:bodyPr>
          <a:lstStyle/>
          <a:p>
            <a:r>
              <a:rPr lang="en-US" dirty="0"/>
              <a:t>From here, the student can know all his grades in detail, and then calculate the GPA and semester grade</a:t>
            </a:r>
          </a:p>
        </p:txBody>
      </p:sp>
      <p:pic>
        <p:nvPicPr>
          <p:cNvPr id="5" name="Picture 4" descr="A white keyboard with many buttons&#10;&#10;Description automatically generated">
            <a:extLst>
              <a:ext uri="{FF2B5EF4-FFF2-40B4-BE49-F238E27FC236}">
                <a16:creationId xmlns:a16="http://schemas.microsoft.com/office/drawing/2014/main" id="{E5BBE20E-2B34-DC39-AA32-B45D150C69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995473" y="5586783"/>
            <a:ext cx="1269841" cy="1269841"/>
          </a:xfrm>
          <a:prstGeom prst="rect">
            <a:avLst/>
          </a:prstGeom>
        </p:spPr>
      </p:pic>
      <p:pic>
        <p:nvPicPr>
          <p:cNvPr id="7" name="Picture 6" descr="A blue computer mouse with black wheel&#10;&#10;Description automatically generated">
            <a:extLst>
              <a:ext uri="{FF2B5EF4-FFF2-40B4-BE49-F238E27FC236}">
                <a16:creationId xmlns:a16="http://schemas.microsoft.com/office/drawing/2014/main" id="{CB088FAC-865D-8A6C-4534-6F0BAB7F1B8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467930" y="5968829"/>
            <a:ext cx="624318" cy="624318"/>
          </a:xfrm>
          <a:prstGeom prst="rect">
            <a:avLst/>
          </a:prstGeom>
        </p:spPr>
      </p:pic>
    </p:spTree>
    <p:extLst>
      <p:ext uri="{BB962C8B-B14F-4D97-AF65-F5344CB8AC3E}">
        <p14:creationId xmlns:p14="http://schemas.microsoft.com/office/powerpoint/2010/main" val="182326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25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25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250"/>
                                        <p:tgtEl>
                                          <p:spTgt spid="55"/>
                                        </p:tgtEl>
                                      </p:cBhvr>
                                    </p:animEffect>
                                  </p:childTnLst>
                                  <p:subTnLst>
                                    <p:set>
                                      <p:cBhvr override="childStyle">
                                        <p:cTn dur="1" fill="hold" display="0" masterRel="nextClick" afterEffect="1"/>
                                        <p:tgtEl>
                                          <p:spTgt spid="55"/>
                                        </p:tgtEl>
                                        <p:attrNameLst>
                                          <p:attrName>style.visibility</p:attrName>
                                        </p:attrNameLst>
                                      </p:cBhvr>
                                      <p:to>
                                        <p:strVal val="hidden"/>
                                      </p:to>
                                    </p:set>
                                  </p:sub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25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25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250"/>
                                        <p:tgtEl>
                                          <p:spTgt spid="66"/>
                                        </p:tgtEl>
                                      </p:cBhvr>
                                    </p:animEffect>
                                  </p:childTnLst>
                                  <p:subTnLst>
                                    <p:set>
                                      <p:cBhvr override="childStyle">
                                        <p:cTn dur="1" fill="hold" display="0" masterRel="nextClick" afterEffect="1"/>
                                        <p:tgtEl>
                                          <p:spTgt spid="66"/>
                                        </p:tgtEl>
                                        <p:attrNameLst>
                                          <p:attrName>style.visibility</p:attrName>
                                        </p:attrNameLst>
                                      </p:cBhvr>
                                      <p:to>
                                        <p:strVal val="hidden"/>
                                      </p:to>
                                    </p:set>
                                  </p:subTnLst>
                                </p:cTn>
                              </p:par>
                              <p:par>
                                <p:cTn id="43" presetID="10"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25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25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par>
                                <p:cTn id="51" presetID="10"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25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250"/>
                                        <p:tgtEl>
                                          <p:spTgt spid="72"/>
                                        </p:tgtEl>
                                      </p:cBhvr>
                                    </p:animEffect>
                                  </p:childTnLst>
                                  <p:subTnLst>
                                    <p:set>
                                      <p:cBhvr override="childStyle">
                                        <p:cTn dur="1" fill="hold" display="0" masterRel="nextClick" afterEffect="1"/>
                                        <p:tgtEl>
                                          <p:spTgt spid="72"/>
                                        </p:tgtEl>
                                        <p:attrNameLst>
                                          <p:attrName>style.visibility</p:attrName>
                                        </p:attrNameLst>
                                      </p:cBhvr>
                                      <p:to>
                                        <p:strVal val="hidden"/>
                                      </p:to>
                                    </p:set>
                                  </p:subTnLst>
                                </p:cTn>
                              </p:par>
                              <p:par>
                                <p:cTn id="59" presetID="10"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25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25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250"/>
                                        <p:tgtEl>
                                          <p:spTgt spid="74"/>
                                        </p:tgtEl>
                                      </p:cBhvr>
                                    </p:animEffect>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250"/>
                                        <p:tgtEl>
                                          <p:spTgt spid="4"/>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42" grpId="0"/>
      <p:bldP spid="55" grpId="0"/>
      <p:bldP spid="59" grpId="0"/>
      <p:bldP spid="66" grpId="0"/>
      <p:bldP spid="69" grpId="0"/>
      <p:bldP spid="72" grpId="0"/>
      <p:bldP spid="7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64847-DF0E-9001-39A5-9A5D0E96696F}"/>
              </a:ext>
            </a:extLst>
          </p:cNvPr>
          <p:cNvSpPr>
            <a:spLocks noGrp="1"/>
          </p:cNvSpPr>
          <p:nvPr>
            <p:ph type="title"/>
          </p:nvPr>
        </p:nvSpPr>
        <p:spPr>
          <a:xfrm>
            <a:off x="1112865" y="1230747"/>
            <a:ext cx="3541430" cy="4480726"/>
          </a:xfrm>
        </p:spPr>
        <p:txBody>
          <a:bodyPr vert="horz" lIns="91440" tIns="45720" rIns="91440" bIns="45720" rtlCol="0" anchor="ctr">
            <a:normAutofit/>
          </a:bodyPr>
          <a:lstStyle/>
          <a:p>
            <a:br>
              <a:rPr lang="en-US" sz="4100" kern="1200" dirty="0">
                <a:solidFill>
                  <a:schemeClr val="tx1"/>
                </a:solidFill>
                <a:latin typeface="+mj-lt"/>
                <a:ea typeface="+mj-ea"/>
                <a:cs typeface="+mj-cs"/>
              </a:rPr>
            </a:br>
            <a:r>
              <a:rPr lang="en-US" sz="4100" kern="1200" dirty="0">
                <a:solidFill>
                  <a:schemeClr val="bg1"/>
                </a:solidFill>
                <a:latin typeface="+mj-lt"/>
                <a:ea typeface="+mj-ea"/>
                <a:cs typeface="+mj-cs"/>
              </a:rPr>
              <a:t>What</a:t>
            </a:r>
            <a:r>
              <a:rPr lang="en-US" sz="4100" kern="1200" dirty="0">
                <a:solidFill>
                  <a:schemeClr val="tx1"/>
                </a:solidFill>
                <a:latin typeface="+mj-lt"/>
                <a:ea typeface="+mj-ea"/>
                <a:cs typeface="+mj-cs"/>
              </a:rPr>
              <a:t> is </a:t>
            </a:r>
            <a:r>
              <a:rPr lang="en-US" sz="4100" dirty="0"/>
              <a:t>l</a:t>
            </a:r>
            <a:r>
              <a:rPr lang="en-US" sz="4100" kern="1200" dirty="0">
                <a:solidFill>
                  <a:schemeClr val="tx1"/>
                </a:solidFill>
                <a:latin typeface="+mj-lt"/>
                <a:ea typeface="+mj-ea"/>
                <a:cs typeface="+mj-cs"/>
              </a:rPr>
              <a:t>arge</a:t>
            </a:r>
            <a:r>
              <a:rPr lang="ar-EG" sz="4100" kern="1200" dirty="0">
                <a:solidFill>
                  <a:schemeClr val="tx1"/>
                </a:solidFill>
                <a:latin typeface="+mj-lt"/>
                <a:ea typeface="+mj-ea"/>
                <a:cs typeface="+mj-cs"/>
              </a:rPr>
              <a:t> </a:t>
            </a:r>
            <a:r>
              <a:rPr lang="en-US" sz="4100" dirty="0"/>
              <a:t> data</a:t>
            </a:r>
            <a:r>
              <a:rPr lang="en-US" sz="4100" kern="1200" dirty="0">
                <a:solidFill>
                  <a:schemeClr val="tx1"/>
                </a:solidFill>
                <a:latin typeface="+mj-lt"/>
                <a:ea typeface="+mj-ea"/>
                <a:cs typeface="+mj-cs"/>
              </a:rPr>
              <a:t> used with decision support systems?</a:t>
            </a: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 </a:t>
            </a:r>
          </a:p>
        </p:txBody>
      </p:sp>
      <p:cxnSp>
        <p:nvCxnSpPr>
          <p:cNvPr id="34" name="Straight Connector 3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8C8FCB9-11EC-EB20-B80C-CCA7BD92FD33}"/>
              </a:ext>
            </a:extLst>
          </p:cNvPr>
          <p:cNvSpPr txBox="1"/>
          <p:nvPr/>
        </p:nvSpPr>
        <p:spPr>
          <a:xfrm>
            <a:off x="4913972" y="1732238"/>
            <a:ext cx="6159493" cy="925125"/>
          </a:xfrm>
          <a:prstGeom prst="rect">
            <a:avLst/>
          </a:prstGeom>
          <a:noFill/>
        </p:spPr>
        <p:txBody>
          <a:bodyPr wrap="square" rtlCol="0">
            <a:spAutoFit/>
          </a:bodyPr>
          <a:lstStyle/>
          <a:p>
            <a:pPr marL="57150">
              <a:lnSpc>
                <a:spcPct val="90000"/>
              </a:lnSpc>
              <a:spcAft>
                <a:spcPts val="600"/>
              </a:spcAft>
            </a:pPr>
            <a:r>
              <a:rPr lang="en-US" sz="2000" dirty="0">
                <a:solidFill>
                  <a:schemeClr val="bg1">
                    <a:lumMod val="95000"/>
                  </a:schemeClr>
                </a:solidFill>
              </a:rPr>
              <a:t>Big data refers to large and complex datasets that are challenging to manage and analyze using traditional methods.</a:t>
            </a:r>
          </a:p>
        </p:txBody>
      </p:sp>
      <p:sp>
        <p:nvSpPr>
          <p:cNvPr id="5" name="TextBox 4">
            <a:extLst>
              <a:ext uri="{FF2B5EF4-FFF2-40B4-BE49-F238E27FC236}">
                <a16:creationId xmlns:a16="http://schemas.microsoft.com/office/drawing/2014/main" id="{859D2E92-D216-7F10-6574-4F88CA03D779}"/>
              </a:ext>
            </a:extLst>
          </p:cNvPr>
          <p:cNvSpPr txBox="1"/>
          <p:nvPr/>
        </p:nvSpPr>
        <p:spPr>
          <a:xfrm>
            <a:off x="4863343" y="4132424"/>
            <a:ext cx="5667498" cy="1200329"/>
          </a:xfrm>
          <a:prstGeom prst="rect">
            <a:avLst/>
          </a:prstGeom>
          <a:noFill/>
        </p:spPr>
        <p:txBody>
          <a:bodyPr wrap="square" rtlCol="0">
            <a:spAutoFit/>
          </a:bodyPr>
          <a:lstStyle/>
          <a:p>
            <a:r>
              <a:rPr lang="en-US" dirty="0">
                <a:solidFill>
                  <a:schemeClr val="bg1">
                    <a:lumMod val="95000"/>
                  </a:schemeClr>
                </a:solidFill>
              </a:rPr>
              <a:t> Big data is processed and analyzed using advanced analytical techniques, such as machine learning algorithms and data mining, within decision support systems to generate actionable insights.</a:t>
            </a:r>
          </a:p>
        </p:txBody>
      </p:sp>
      <p:sp>
        <p:nvSpPr>
          <p:cNvPr id="6" name="TextBox 5">
            <a:extLst>
              <a:ext uri="{FF2B5EF4-FFF2-40B4-BE49-F238E27FC236}">
                <a16:creationId xmlns:a16="http://schemas.microsoft.com/office/drawing/2014/main" id="{7C98A4D6-64B4-3826-A335-7570BA07606C}"/>
              </a:ext>
            </a:extLst>
          </p:cNvPr>
          <p:cNvSpPr txBox="1"/>
          <p:nvPr/>
        </p:nvSpPr>
        <p:spPr>
          <a:xfrm>
            <a:off x="4863343" y="2903984"/>
            <a:ext cx="6159493" cy="923330"/>
          </a:xfrm>
          <a:prstGeom prst="rect">
            <a:avLst/>
          </a:prstGeom>
          <a:noFill/>
        </p:spPr>
        <p:txBody>
          <a:bodyPr wrap="square" rtlCol="0">
            <a:spAutoFit/>
          </a:bodyPr>
          <a:lstStyle/>
          <a:p>
            <a:r>
              <a:rPr lang="en-US" dirty="0">
                <a:solidFill>
                  <a:schemeClr val="bg1">
                    <a:lumMod val="95000"/>
                  </a:schemeClr>
                </a:solidFill>
              </a:rPr>
              <a:t>Big data is used with decision support systems (DSS) to extract valuable insights and facilitate informed decision-making processes.</a:t>
            </a:r>
          </a:p>
        </p:txBody>
      </p:sp>
      <p:sp>
        <p:nvSpPr>
          <p:cNvPr id="8" name="Rectangle 7">
            <a:extLst>
              <a:ext uri="{FF2B5EF4-FFF2-40B4-BE49-F238E27FC236}">
                <a16:creationId xmlns:a16="http://schemas.microsoft.com/office/drawing/2014/main" id="{C98954DB-EA80-BB26-B9AC-DD6EFD56D30E}"/>
              </a:ext>
            </a:extLst>
          </p:cNvPr>
          <p:cNvSpPr/>
          <p:nvPr/>
        </p:nvSpPr>
        <p:spPr>
          <a:xfrm>
            <a:off x="903820" y="2030471"/>
            <a:ext cx="1542546" cy="572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00" b="1" dirty="0">
                <a:solidFill>
                  <a:srgbClr val="00B0F0"/>
                </a:solidFill>
              </a:rPr>
              <a:t>What</a:t>
            </a:r>
          </a:p>
        </p:txBody>
      </p:sp>
      <p:sp>
        <p:nvSpPr>
          <p:cNvPr id="9" name="Rectangle 8">
            <a:extLst>
              <a:ext uri="{FF2B5EF4-FFF2-40B4-BE49-F238E27FC236}">
                <a16:creationId xmlns:a16="http://schemas.microsoft.com/office/drawing/2014/main" id="{805F3FEC-F6F1-5B55-F897-F76CABECBE23}"/>
              </a:ext>
            </a:extLst>
          </p:cNvPr>
          <p:cNvSpPr/>
          <p:nvPr/>
        </p:nvSpPr>
        <p:spPr>
          <a:xfrm>
            <a:off x="983029" y="2000133"/>
            <a:ext cx="1542546" cy="572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00" b="1" dirty="0">
                <a:noFill/>
              </a:rPr>
              <a:t>Why</a:t>
            </a:r>
          </a:p>
        </p:txBody>
      </p:sp>
      <p:sp>
        <p:nvSpPr>
          <p:cNvPr id="11" name="Rectangle 10">
            <a:extLst>
              <a:ext uri="{FF2B5EF4-FFF2-40B4-BE49-F238E27FC236}">
                <a16:creationId xmlns:a16="http://schemas.microsoft.com/office/drawing/2014/main" id="{FF335D0A-5EE0-B08E-AE68-6FFBD89CDDD8}"/>
              </a:ext>
            </a:extLst>
          </p:cNvPr>
          <p:cNvSpPr/>
          <p:nvPr/>
        </p:nvSpPr>
        <p:spPr>
          <a:xfrm>
            <a:off x="853191" y="2015302"/>
            <a:ext cx="1542546" cy="572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100" b="1" dirty="0">
                <a:noFill/>
              </a:rPr>
              <a:t>How</a:t>
            </a:r>
          </a:p>
        </p:txBody>
      </p:sp>
      <p:sp>
        <p:nvSpPr>
          <p:cNvPr id="16" name="Right Triangle 15">
            <a:extLst>
              <a:ext uri="{FF2B5EF4-FFF2-40B4-BE49-F238E27FC236}">
                <a16:creationId xmlns:a16="http://schemas.microsoft.com/office/drawing/2014/main" id="{C287DF1B-5238-D819-695A-0AD2EEF7DC6E}"/>
              </a:ext>
            </a:extLst>
          </p:cNvPr>
          <p:cNvSpPr/>
          <p:nvPr/>
        </p:nvSpPr>
        <p:spPr>
          <a:xfrm rot="16200000">
            <a:off x="8570631" y="3238335"/>
            <a:ext cx="3258887" cy="3336975"/>
          </a:xfrm>
          <a:prstGeom prst="r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97E04EA1-C308-6972-9839-E4CBC8F95B8B}"/>
              </a:ext>
            </a:extLst>
          </p:cNvPr>
          <p:cNvSpPr/>
          <p:nvPr/>
        </p:nvSpPr>
        <p:spPr>
          <a:xfrm rot="16200000">
            <a:off x="8562777" y="3246189"/>
            <a:ext cx="3274598" cy="3336973"/>
          </a:xfrm>
          <a:prstGeom prst="r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199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8"/>
                                        </p:tgtEl>
                                        <p:attrNameLst>
                                          <p:attrName>style.color</p:attrName>
                                        </p:attrNameLst>
                                      </p:cBhvr>
                                      <p:to>
                                        <a:srgbClr val="00B0F0"/>
                                      </p:to>
                                    </p:animClr>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3" presetClass="emph" presetSubtype="2" fill="hold" grpId="0" nodeType="withEffect">
                                  <p:stCondLst>
                                    <p:cond delay="0"/>
                                  </p:stCondLst>
                                  <p:childTnLst>
                                    <p:animClr clrSpc="rgb" dir="cw">
                                      <p:cBhvr override="childStyle">
                                        <p:cTn id="8" dur="1000" fill="hold"/>
                                        <p:tgtEl>
                                          <p:spTgt spid="4"/>
                                        </p:tgtEl>
                                        <p:attrNameLst>
                                          <p:attrName>style.color</p:attrName>
                                        </p:attrNameLst>
                                      </p:cBhvr>
                                      <p:to>
                                        <a:srgbClr val="00B0F0"/>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1"/>
                                        </p:tgtEl>
                                        <p:attrNameLst>
                                          <p:attrName>style.color</p:attrName>
                                        </p:attrNameLst>
                                      </p:cBhvr>
                                      <p:to>
                                        <a:srgbClr val="0C3512"/>
                                      </p:to>
                                    </p:animClr>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3" presetClass="emph" presetSubtype="2" fill="hold" nodeType="withEffect">
                                  <p:stCondLst>
                                    <p:cond delay="0"/>
                                  </p:stCondLst>
                                  <p:childTnLst>
                                    <p:animClr clrSpc="rgb" dir="cw">
                                      <p:cBhvr override="childStyle">
                                        <p:cTn id="14" dur="1000" fill="hold"/>
                                        <p:tgtEl>
                                          <p:spTgt spid="6"/>
                                        </p:tgtEl>
                                        <p:attrNameLst>
                                          <p:attrName>style.color</p:attrName>
                                        </p:attrNameLst>
                                      </p:cBhvr>
                                      <p:to>
                                        <a:srgbClr val="0C3512"/>
                                      </p:to>
                                    </p:animClr>
                                  </p:childTnLst>
                                </p:cTn>
                              </p:par>
                              <p:par>
                                <p:cTn id="15" presetID="1" presetClass="emph" presetSubtype="2" fill="hold" nodeType="withEffect">
                                  <p:stCondLst>
                                    <p:cond delay="0"/>
                                  </p:stCondLst>
                                  <p:childTnLst>
                                    <p:animClr clrSpc="rgb" dir="cw">
                                      <p:cBhvr>
                                        <p:cTn id="16" dur="10" fill="hold"/>
                                        <p:tgtEl>
                                          <p:spTgt spid="16"/>
                                        </p:tgtEl>
                                        <p:attrNameLst>
                                          <p:attrName>fillcolor</p:attrName>
                                        </p:attrNameLst>
                                      </p:cBhvr>
                                      <p:to>
                                        <a:srgbClr val="0C3512"/>
                                      </p:to>
                                    </p:animClr>
                                    <p:set>
                                      <p:cBhvr>
                                        <p:cTn id="17" dur="10" fill="hold"/>
                                        <p:tgtEl>
                                          <p:spTgt spid="16"/>
                                        </p:tgtEl>
                                        <p:attrNameLst>
                                          <p:attrName>fill.type</p:attrName>
                                        </p:attrNameLst>
                                      </p:cBhvr>
                                      <p:to>
                                        <p:strVal val="solid"/>
                                      </p:to>
                                    </p:set>
                                    <p:set>
                                      <p:cBhvr>
                                        <p:cTn id="18" dur="10" fill="hold"/>
                                        <p:tgtEl>
                                          <p:spTgt spid="16"/>
                                        </p:tgtEl>
                                        <p:attrNameLst>
                                          <p:attrName>fill.on</p:attrName>
                                        </p:attrNameLst>
                                      </p:cBhvr>
                                      <p:to>
                                        <p:strVal val="tru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9"/>
                                        </p:tgtEl>
                                        <p:attrNameLst>
                                          <p:attrName>style.color</p:attrName>
                                        </p:attrNameLst>
                                      </p:cBhvr>
                                      <p:to>
                                        <a:srgbClr val="C00000"/>
                                      </p:to>
                                    </p:animClr>
                                  </p:childTnLst>
                                </p:cTn>
                              </p:par>
                              <p:par>
                                <p:cTn id="23" presetID="3" presetClass="emph" presetSubtype="2" fill="hold" nodeType="withEffect">
                                  <p:stCondLst>
                                    <p:cond delay="0"/>
                                  </p:stCondLst>
                                  <p:childTnLst>
                                    <p:animClr clrSpc="rgb" dir="cw">
                                      <p:cBhvr override="childStyle">
                                        <p:cTn id="24" dur="1000" fill="hold"/>
                                        <p:tgtEl>
                                          <p:spTgt spid="5"/>
                                        </p:tgtEl>
                                        <p:attrNameLst>
                                          <p:attrName>style.color</p:attrName>
                                        </p:attrNameLst>
                                      </p:cBhvr>
                                      <p:to>
                                        <a:srgbClr val="C00000"/>
                                      </p:to>
                                    </p:animClr>
                                  </p:childTnLst>
                                </p:cTn>
                              </p:par>
                              <p:par>
                                <p:cTn id="25" presetID="1" presetClass="emph" presetSubtype="2" fill="hold" nodeType="withEffect">
                                  <p:stCondLst>
                                    <p:cond delay="0"/>
                                  </p:stCondLst>
                                  <p:childTnLst>
                                    <p:animClr clrSpc="rgb" dir="cw">
                                      <p:cBhvr>
                                        <p:cTn id="26" dur="10" fill="hold"/>
                                        <p:tgtEl>
                                          <p:spTgt spid="18"/>
                                        </p:tgtEl>
                                        <p:attrNameLst>
                                          <p:attrName>fillcolor</p:attrName>
                                        </p:attrNameLst>
                                      </p:cBhvr>
                                      <p:to>
                                        <a:srgbClr val="C00000"/>
                                      </p:to>
                                    </p:animClr>
                                    <p:set>
                                      <p:cBhvr>
                                        <p:cTn id="27" dur="10" fill="hold"/>
                                        <p:tgtEl>
                                          <p:spTgt spid="18"/>
                                        </p:tgtEl>
                                        <p:attrNameLst>
                                          <p:attrName>fill.type</p:attrName>
                                        </p:attrNameLst>
                                      </p:cBhvr>
                                      <p:to>
                                        <p:strVal val="solid"/>
                                      </p:to>
                                    </p:set>
                                    <p:set>
                                      <p:cBhvr>
                                        <p:cTn id="28" dur="1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0EC95-360E-8687-6AA8-0F27DAF4314C}"/>
              </a:ext>
            </a:extLst>
          </p:cNvPr>
          <p:cNvSpPr>
            <a:spLocks noGrp="1"/>
          </p:cNvSpPr>
          <p:nvPr>
            <p:ph type="title"/>
          </p:nvPr>
        </p:nvSpPr>
        <p:spPr>
          <a:xfrm>
            <a:off x="841248" y="685800"/>
            <a:ext cx="10506456" cy="1157005"/>
          </a:xfrm>
        </p:spPr>
        <p:txBody>
          <a:bodyPr anchor="b">
            <a:normAutofit/>
          </a:bodyPr>
          <a:lstStyle/>
          <a:p>
            <a:r>
              <a:rPr lang="en-US" sz="4800" dirty="0"/>
              <a:t>Solve the problem 1&amp;2&amp;3</a:t>
            </a:r>
          </a:p>
        </p:txBody>
      </p:sp>
      <p:sp>
        <p:nvSpPr>
          <p:cNvPr id="73" name="Rectangle 7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15" name="Group 14">
            <a:extLst>
              <a:ext uri="{FF2B5EF4-FFF2-40B4-BE49-F238E27FC236}">
                <a16:creationId xmlns:a16="http://schemas.microsoft.com/office/drawing/2014/main" id="{E501CABB-A5DA-B6AB-0112-E72505F5CFB1}"/>
              </a:ext>
            </a:extLst>
          </p:cNvPr>
          <p:cNvGrpSpPr/>
          <p:nvPr/>
        </p:nvGrpSpPr>
        <p:grpSpPr>
          <a:xfrm>
            <a:off x="838200" y="2295251"/>
            <a:ext cx="11023600" cy="1214439"/>
            <a:chOff x="838200" y="2295251"/>
            <a:chExt cx="11023600" cy="1214439"/>
          </a:xfrm>
        </p:grpSpPr>
        <p:sp>
          <p:nvSpPr>
            <p:cNvPr id="4" name="Rectangle: Rounded Corners 3">
              <a:extLst>
                <a:ext uri="{FF2B5EF4-FFF2-40B4-BE49-F238E27FC236}">
                  <a16:creationId xmlns:a16="http://schemas.microsoft.com/office/drawing/2014/main" id="{6C0A899F-105D-9F98-95AA-E063EB36377A}"/>
                </a:ext>
              </a:extLst>
            </p:cNvPr>
            <p:cNvSpPr/>
            <p:nvPr/>
          </p:nvSpPr>
          <p:spPr>
            <a:xfrm>
              <a:off x="838200" y="2295251"/>
              <a:ext cx="11023600" cy="1213921"/>
            </a:xfrm>
            <a:prstGeom prst="roundRect">
              <a:avLst>
                <a:gd name="adj" fmla="val 10000"/>
              </a:avLst>
            </a:prstGeom>
            <a:effectLst/>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 name="Rectangle 4" descr="Statistics">
              <a:extLst>
                <a:ext uri="{FF2B5EF4-FFF2-40B4-BE49-F238E27FC236}">
                  <a16:creationId xmlns:a16="http://schemas.microsoft.com/office/drawing/2014/main" id="{EE3576DA-EF15-F5F8-0DA1-205BA6158E5E}"/>
                </a:ext>
              </a:extLst>
            </p:cNvPr>
            <p:cNvSpPr/>
            <p:nvPr/>
          </p:nvSpPr>
          <p:spPr>
            <a:xfrm>
              <a:off x="1205411" y="2568902"/>
              <a:ext cx="667657" cy="66765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D6C91EFD-9A13-12A8-C00C-476417F58051}"/>
                </a:ext>
              </a:extLst>
            </p:cNvPr>
            <p:cNvSpPr/>
            <p:nvPr/>
          </p:nvSpPr>
          <p:spPr>
            <a:xfrm>
              <a:off x="2240279" y="2295769"/>
              <a:ext cx="9621520" cy="1213921"/>
            </a:xfrm>
            <a:custGeom>
              <a:avLst/>
              <a:gdLst>
                <a:gd name="connsiteX0" fmla="*/ 0 w 9621520"/>
                <a:gd name="connsiteY0" fmla="*/ 0 h 1213921"/>
                <a:gd name="connsiteX1" fmla="*/ 9621520 w 9621520"/>
                <a:gd name="connsiteY1" fmla="*/ 0 h 1213921"/>
                <a:gd name="connsiteX2" fmla="*/ 9621520 w 9621520"/>
                <a:gd name="connsiteY2" fmla="*/ 1213921 h 1213921"/>
                <a:gd name="connsiteX3" fmla="*/ 0 w 9621520"/>
                <a:gd name="connsiteY3" fmla="*/ 1213921 h 1213921"/>
                <a:gd name="connsiteX4" fmla="*/ 0 w 96215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520" h="1213921">
                  <a:moveTo>
                    <a:pt x="0" y="0"/>
                  </a:moveTo>
                  <a:lnTo>
                    <a:pt x="9621520" y="0"/>
                  </a:lnTo>
                  <a:lnTo>
                    <a:pt x="96215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800100">
                <a:lnSpc>
                  <a:spcPct val="90000"/>
                </a:lnSpc>
                <a:spcBef>
                  <a:spcPct val="0"/>
                </a:spcBef>
                <a:spcAft>
                  <a:spcPct val="35000"/>
                </a:spcAft>
                <a:buNone/>
              </a:pPr>
              <a:r>
                <a:rPr lang="en-US" sz="1800" b="1" kern="1200" dirty="0"/>
                <a:t>Data Analysis: </a:t>
              </a:r>
              <a:r>
                <a:rPr lang="en-US" sz="1800" kern="1200" dirty="0"/>
                <a:t>Excel provides built-in tools for data analysis, including sorting, filtering, and pivot tables. These tools can help organize and analyze the student's previous academic record efficiently.</a:t>
              </a:r>
            </a:p>
          </p:txBody>
        </p:sp>
      </p:grpSp>
      <p:grpSp>
        <p:nvGrpSpPr>
          <p:cNvPr id="16" name="Group 15">
            <a:extLst>
              <a:ext uri="{FF2B5EF4-FFF2-40B4-BE49-F238E27FC236}">
                <a16:creationId xmlns:a16="http://schemas.microsoft.com/office/drawing/2014/main" id="{4CB55063-06C7-0173-8E76-24AF8F6E8403}"/>
              </a:ext>
            </a:extLst>
          </p:cNvPr>
          <p:cNvGrpSpPr/>
          <p:nvPr/>
        </p:nvGrpSpPr>
        <p:grpSpPr>
          <a:xfrm>
            <a:off x="838200" y="3813172"/>
            <a:ext cx="11023600" cy="1213921"/>
            <a:chOff x="838200" y="3813172"/>
            <a:chExt cx="11023600" cy="1213921"/>
          </a:xfrm>
        </p:grpSpPr>
        <p:sp>
          <p:nvSpPr>
            <p:cNvPr id="7" name="Rectangle: Rounded Corners 6">
              <a:extLst>
                <a:ext uri="{FF2B5EF4-FFF2-40B4-BE49-F238E27FC236}">
                  <a16:creationId xmlns:a16="http://schemas.microsoft.com/office/drawing/2014/main" id="{A35876D4-C37D-3441-344B-26B5AE50F0A1}"/>
                </a:ext>
              </a:extLst>
            </p:cNvPr>
            <p:cNvSpPr/>
            <p:nvPr/>
          </p:nvSpPr>
          <p:spPr>
            <a:xfrm>
              <a:off x="838200" y="3813172"/>
              <a:ext cx="11023600" cy="121392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Rectangle 7" descr="Web Design">
              <a:extLst>
                <a:ext uri="{FF2B5EF4-FFF2-40B4-BE49-F238E27FC236}">
                  <a16:creationId xmlns:a16="http://schemas.microsoft.com/office/drawing/2014/main" id="{1D0ABC85-9591-E19F-CAB3-A4FC6E984D53}"/>
                </a:ext>
              </a:extLst>
            </p:cNvPr>
            <p:cNvSpPr/>
            <p:nvPr/>
          </p:nvSpPr>
          <p:spPr>
            <a:xfrm>
              <a:off x="1205411" y="4086304"/>
              <a:ext cx="667657" cy="66765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5">
                <a:hueOff val="-6076075"/>
                <a:satOff val="-413"/>
                <a:lumOff val="981"/>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4D7C89EB-B39B-D99E-28F6-8AF410F6B799}"/>
                </a:ext>
              </a:extLst>
            </p:cNvPr>
            <p:cNvSpPr/>
            <p:nvPr/>
          </p:nvSpPr>
          <p:spPr>
            <a:xfrm>
              <a:off x="2240279" y="3813172"/>
              <a:ext cx="9621520" cy="1213921"/>
            </a:xfrm>
            <a:custGeom>
              <a:avLst/>
              <a:gdLst>
                <a:gd name="connsiteX0" fmla="*/ 0 w 9621520"/>
                <a:gd name="connsiteY0" fmla="*/ 0 h 1213921"/>
                <a:gd name="connsiteX1" fmla="*/ 9621520 w 9621520"/>
                <a:gd name="connsiteY1" fmla="*/ 0 h 1213921"/>
                <a:gd name="connsiteX2" fmla="*/ 9621520 w 9621520"/>
                <a:gd name="connsiteY2" fmla="*/ 1213921 h 1213921"/>
                <a:gd name="connsiteX3" fmla="*/ 0 w 9621520"/>
                <a:gd name="connsiteY3" fmla="*/ 1213921 h 1213921"/>
                <a:gd name="connsiteX4" fmla="*/ 0 w 96215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520" h="1213921">
                  <a:moveTo>
                    <a:pt x="0" y="0"/>
                  </a:moveTo>
                  <a:lnTo>
                    <a:pt x="9621520" y="0"/>
                  </a:lnTo>
                  <a:lnTo>
                    <a:pt x="96215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800100">
                <a:lnSpc>
                  <a:spcPct val="90000"/>
                </a:lnSpc>
                <a:spcBef>
                  <a:spcPct val="0"/>
                </a:spcBef>
                <a:spcAft>
                  <a:spcPct val="35000"/>
                </a:spcAft>
                <a:buNone/>
              </a:pPr>
              <a:r>
                <a:rPr lang="en-US" sz="1800" b="1" kern="1200" dirty="0"/>
                <a:t>Conditional Formatting: </a:t>
              </a:r>
              <a:r>
                <a:rPr lang="en-US" sz="1800" kern="1200" dirty="0"/>
                <a:t>Conditional formatting in Excel allows you to visually highlight certain data based on specific conditions. This can be useful for identifying trends or patterns in the student's academic performance.</a:t>
              </a:r>
            </a:p>
          </p:txBody>
        </p:sp>
      </p:grpSp>
      <p:grpSp>
        <p:nvGrpSpPr>
          <p:cNvPr id="17" name="Group 16">
            <a:extLst>
              <a:ext uri="{FF2B5EF4-FFF2-40B4-BE49-F238E27FC236}">
                <a16:creationId xmlns:a16="http://schemas.microsoft.com/office/drawing/2014/main" id="{8F32EE93-D5A2-B329-DBDA-2582E9A31A22}"/>
              </a:ext>
            </a:extLst>
          </p:cNvPr>
          <p:cNvGrpSpPr/>
          <p:nvPr/>
        </p:nvGrpSpPr>
        <p:grpSpPr>
          <a:xfrm>
            <a:off x="838200" y="5345134"/>
            <a:ext cx="11023600" cy="1213921"/>
            <a:chOff x="838200" y="5345134"/>
            <a:chExt cx="11023600" cy="1213921"/>
          </a:xfrm>
        </p:grpSpPr>
        <p:sp>
          <p:nvSpPr>
            <p:cNvPr id="10" name="Rectangle: Rounded Corners 9">
              <a:extLst>
                <a:ext uri="{FF2B5EF4-FFF2-40B4-BE49-F238E27FC236}">
                  <a16:creationId xmlns:a16="http://schemas.microsoft.com/office/drawing/2014/main" id="{32B7CF08-6B27-1593-E9E8-EE54996A79BE}"/>
                </a:ext>
              </a:extLst>
            </p:cNvPr>
            <p:cNvSpPr/>
            <p:nvPr/>
          </p:nvSpPr>
          <p:spPr>
            <a:xfrm>
              <a:off x="838200" y="5345134"/>
              <a:ext cx="11023600" cy="121392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descr="Table">
              <a:extLst>
                <a:ext uri="{FF2B5EF4-FFF2-40B4-BE49-F238E27FC236}">
                  <a16:creationId xmlns:a16="http://schemas.microsoft.com/office/drawing/2014/main" id="{584B16A1-D5C2-5EA7-3BDA-0F55C5178D71}"/>
                </a:ext>
              </a:extLst>
            </p:cNvPr>
            <p:cNvSpPr/>
            <p:nvPr/>
          </p:nvSpPr>
          <p:spPr>
            <a:xfrm>
              <a:off x="1205411" y="5618266"/>
              <a:ext cx="667657" cy="66765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2EE45047-7E25-5B6F-BA07-46386A396417}"/>
                </a:ext>
              </a:extLst>
            </p:cNvPr>
            <p:cNvSpPr/>
            <p:nvPr/>
          </p:nvSpPr>
          <p:spPr>
            <a:xfrm>
              <a:off x="2240279" y="5345134"/>
              <a:ext cx="9621520" cy="1213921"/>
            </a:xfrm>
            <a:custGeom>
              <a:avLst/>
              <a:gdLst>
                <a:gd name="connsiteX0" fmla="*/ 0 w 9621520"/>
                <a:gd name="connsiteY0" fmla="*/ 0 h 1213921"/>
                <a:gd name="connsiteX1" fmla="*/ 9621520 w 9621520"/>
                <a:gd name="connsiteY1" fmla="*/ 0 h 1213921"/>
                <a:gd name="connsiteX2" fmla="*/ 9621520 w 9621520"/>
                <a:gd name="connsiteY2" fmla="*/ 1213921 h 1213921"/>
                <a:gd name="connsiteX3" fmla="*/ 0 w 9621520"/>
                <a:gd name="connsiteY3" fmla="*/ 1213921 h 1213921"/>
                <a:gd name="connsiteX4" fmla="*/ 0 w 96215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1520" h="1213921">
                  <a:moveTo>
                    <a:pt x="0" y="0"/>
                  </a:moveTo>
                  <a:lnTo>
                    <a:pt x="9621520" y="0"/>
                  </a:lnTo>
                  <a:lnTo>
                    <a:pt x="96215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800100">
                <a:lnSpc>
                  <a:spcPct val="90000"/>
                </a:lnSpc>
                <a:spcBef>
                  <a:spcPct val="0"/>
                </a:spcBef>
                <a:spcAft>
                  <a:spcPct val="35000"/>
                </a:spcAft>
                <a:buNone/>
              </a:pPr>
              <a:r>
                <a:rPr lang="en-US" sz="1800" b="1" kern="1200" dirty="0"/>
                <a:t>VLOOKUP and INDEX-MATCH: </a:t>
              </a:r>
              <a:r>
                <a:rPr lang="en-US" sz="1800" kern="1200" dirty="0"/>
                <a:t>These functions can be used to search for specific information within a dataset. For example, you can use VLOOKUP or INDEX-MATCH to match a student's previous academic record with a list of available subjects and their requirements.</a:t>
              </a:r>
            </a:p>
          </p:txBody>
        </p:sp>
      </p:grpSp>
    </p:spTree>
    <p:extLst>
      <p:ext uri="{BB962C8B-B14F-4D97-AF65-F5344CB8AC3E}">
        <p14:creationId xmlns:p14="http://schemas.microsoft.com/office/powerpoint/2010/main" val="425687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0EC95-360E-8687-6AA8-0F27DAF4314C}"/>
              </a:ext>
            </a:extLst>
          </p:cNvPr>
          <p:cNvSpPr>
            <a:spLocks noGrp="1"/>
          </p:cNvSpPr>
          <p:nvPr>
            <p:ph type="title"/>
          </p:nvPr>
        </p:nvSpPr>
        <p:spPr>
          <a:xfrm>
            <a:off x="841248" y="685800"/>
            <a:ext cx="10506456" cy="1157005"/>
          </a:xfrm>
        </p:spPr>
        <p:txBody>
          <a:bodyPr anchor="b">
            <a:normAutofit/>
          </a:bodyPr>
          <a:lstStyle/>
          <a:p>
            <a:r>
              <a:rPr lang="en-US" sz="4800" dirty="0"/>
              <a:t>Solve the problem 4&amp;5&amp;6</a:t>
            </a:r>
          </a:p>
        </p:txBody>
      </p:sp>
      <p:sp>
        <p:nvSpPr>
          <p:cNvPr id="73" name="Rectangle 7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15" name="Group 14">
            <a:extLst>
              <a:ext uri="{FF2B5EF4-FFF2-40B4-BE49-F238E27FC236}">
                <a16:creationId xmlns:a16="http://schemas.microsoft.com/office/drawing/2014/main" id="{B482F376-EEF7-8BEE-FA07-DEAC60B036FE}"/>
              </a:ext>
            </a:extLst>
          </p:cNvPr>
          <p:cNvGrpSpPr/>
          <p:nvPr/>
        </p:nvGrpSpPr>
        <p:grpSpPr>
          <a:xfrm>
            <a:off x="838200" y="2295769"/>
            <a:ext cx="10972800" cy="1242254"/>
            <a:chOff x="838200" y="2295769"/>
            <a:chExt cx="10972800" cy="1242254"/>
          </a:xfrm>
        </p:grpSpPr>
        <p:sp>
          <p:nvSpPr>
            <p:cNvPr id="6" name="Rectangle: Rounded Corners 5">
              <a:extLst>
                <a:ext uri="{FF2B5EF4-FFF2-40B4-BE49-F238E27FC236}">
                  <a16:creationId xmlns:a16="http://schemas.microsoft.com/office/drawing/2014/main" id="{315782C7-E209-E065-F91E-0BE1D5EDC1CC}"/>
                </a:ext>
              </a:extLst>
            </p:cNvPr>
            <p:cNvSpPr/>
            <p:nvPr/>
          </p:nvSpPr>
          <p:spPr>
            <a:xfrm>
              <a:off x="838200" y="2324102"/>
              <a:ext cx="10972800" cy="121392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a:extLst>
                <a:ext uri="{FF2B5EF4-FFF2-40B4-BE49-F238E27FC236}">
                  <a16:creationId xmlns:a16="http://schemas.microsoft.com/office/drawing/2014/main" id="{4A21A992-2403-273A-983D-C26CA84D6142}"/>
                </a:ext>
              </a:extLst>
            </p:cNvPr>
            <p:cNvSpPr/>
            <p:nvPr/>
          </p:nvSpPr>
          <p:spPr>
            <a:xfrm>
              <a:off x="1205411" y="2568902"/>
              <a:ext cx="667656" cy="667656"/>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139E0108-2DB8-7461-0F44-BA505BA286DE}"/>
                </a:ext>
              </a:extLst>
            </p:cNvPr>
            <p:cNvSpPr/>
            <p:nvPr/>
          </p:nvSpPr>
          <p:spPr>
            <a:xfrm>
              <a:off x="2240279" y="2295769"/>
              <a:ext cx="9570720" cy="1213921"/>
            </a:xfrm>
            <a:custGeom>
              <a:avLst/>
              <a:gdLst>
                <a:gd name="connsiteX0" fmla="*/ 0 w 9570720"/>
                <a:gd name="connsiteY0" fmla="*/ 0 h 1213921"/>
                <a:gd name="connsiteX1" fmla="*/ 9570720 w 9570720"/>
                <a:gd name="connsiteY1" fmla="*/ 0 h 1213921"/>
                <a:gd name="connsiteX2" fmla="*/ 9570720 w 9570720"/>
                <a:gd name="connsiteY2" fmla="*/ 1213921 h 1213921"/>
                <a:gd name="connsiteX3" fmla="*/ 0 w 9570720"/>
                <a:gd name="connsiteY3" fmla="*/ 1213921 h 1213921"/>
                <a:gd name="connsiteX4" fmla="*/ 0 w 95707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0720" h="1213921">
                  <a:moveTo>
                    <a:pt x="0" y="0"/>
                  </a:moveTo>
                  <a:lnTo>
                    <a:pt x="9570720" y="0"/>
                  </a:lnTo>
                  <a:lnTo>
                    <a:pt x="95707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755650">
                <a:lnSpc>
                  <a:spcPct val="90000"/>
                </a:lnSpc>
                <a:spcBef>
                  <a:spcPct val="0"/>
                </a:spcBef>
                <a:spcAft>
                  <a:spcPct val="35000"/>
                </a:spcAft>
                <a:buNone/>
              </a:pPr>
              <a:r>
                <a:rPr lang="en-US" sz="1700" b="1" kern="1200" dirty="0">
                  <a:solidFill>
                    <a:prstClr val="black">
                      <a:hueOff val="0"/>
                      <a:satOff val="0"/>
                      <a:lumOff val="0"/>
                      <a:alphaOff val="0"/>
                    </a:prstClr>
                  </a:solidFill>
                  <a:latin typeface="Aptos" panose="02110004020202020204"/>
                  <a:ea typeface="+mn-ea"/>
                  <a:cs typeface="+mn-cs"/>
                </a:rPr>
                <a:t>Decision Trees: </a:t>
              </a:r>
              <a:r>
                <a:rPr lang="en-US" sz="1700" kern="1200" dirty="0">
                  <a:solidFill>
                    <a:prstClr val="black">
                      <a:hueOff val="0"/>
                      <a:satOff val="0"/>
                      <a:lumOff val="0"/>
                      <a:alphaOff val="0"/>
                    </a:prstClr>
                  </a:solidFill>
                  <a:latin typeface="Aptos" panose="02110004020202020204"/>
                  <a:ea typeface="+mn-ea"/>
                  <a:cs typeface="+mn-cs"/>
                </a:rPr>
                <a:t>Excel can be used to create decision trees or flowcharts to visualize the decision-making process. This can help determine the most appropriate subjects for the student based on their academic record</a:t>
              </a:r>
              <a:r>
                <a:rPr lang="en-US" sz="1400" kern="1200" dirty="0"/>
                <a:t>.</a:t>
              </a:r>
            </a:p>
          </p:txBody>
        </p:sp>
      </p:grpSp>
      <p:grpSp>
        <p:nvGrpSpPr>
          <p:cNvPr id="16" name="Group 15">
            <a:extLst>
              <a:ext uri="{FF2B5EF4-FFF2-40B4-BE49-F238E27FC236}">
                <a16:creationId xmlns:a16="http://schemas.microsoft.com/office/drawing/2014/main" id="{425C82FB-146E-0476-EEBA-BE7D16A7F2B2}"/>
              </a:ext>
            </a:extLst>
          </p:cNvPr>
          <p:cNvGrpSpPr/>
          <p:nvPr/>
        </p:nvGrpSpPr>
        <p:grpSpPr>
          <a:xfrm>
            <a:off x="838200" y="3813171"/>
            <a:ext cx="10972800" cy="1268633"/>
            <a:chOff x="838200" y="3813171"/>
            <a:chExt cx="10972800" cy="1268633"/>
          </a:xfrm>
        </p:grpSpPr>
        <p:sp>
          <p:nvSpPr>
            <p:cNvPr id="9" name="Rectangle: Rounded Corners 8">
              <a:extLst>
                <a:ext uri="{FF2B5EF4-FFF2-40B4-BE49-F238E27FC236}">
                  <a16:creationId xmlns:a16="http://schemas.microsoft.com/office/drawing/2014/main" id="{492AE95B-BBE9-813C-E66F-C5986DF198E7}"/>
                </a:ext>
              </a:extLst>
            </p:cNvPr>
            <p:cNvSpPr/>
            <p:nvPr/>
          </p:nvSpPr>
          <p:spPr>
            <a:xfrm>
              <a:off x="838200" y="3867883"/>
              <a:ext cx="10972800" cy="121392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a:extLst>
                <a:ext uri="{FF2B5EF4-FFF2-40B4-BE49-F238E27FC236}">
                  <a16:creationId xmlns:a16="http://schemas.microsoft.com/office/drawing/2014/main" id="{17103E28-928B-48FB-0397-90033EAD7FE4}"/>
                </a:ext>
              </a:extLst>
            </p:cNvPr>
            <p:cNvSpPr/>
            <p:nvPr/>
          </p:nvSpPr>
          <p:spPr>
            <a:xfrm>
              <a:off x="1205411" y="4086304"/>
              <a:ext cx="667656" cy="667656"/>
            </a:xfrm>
            <a:prstGeom prst="rect">
              <a:avLst/>
            </a:prstGeom>
            <a:blipFill>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5">
                <a:hueOff val="-6076075"/>
                <a:satOff val="-413"/>
                <a:lumOff val="981"/>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16C95339-FAD3-0217-4559-A9BD21A79456}"/>
                </a:ext>
              </a:extLst>
            </p:cNvPr>
            <p:cNvSpPr/>
            <p:nvPr/>
          </p:nvSpPr>
          <p:spPr>
            <a:xfrm>
              <a:off x="2240279" y="3813171"/>
              <a:ext cx="9570720" cy="1213921"/>
            </a:xfrm>
            <a:custGeom>
              <a:avLst/>
              <a:gdLst>
                <a:gd name="connsiteX0" fmla="*/ 0 w 9570720"/>
                <a:gd name="connsiteY0" fmla="*/ 0 h 1213921"/>
                <a:gd name="connsiteX1" fmla="*/ 9570720 w 9570720"/>
                <a:gd name="connsiteY1" fmla="*/ 0 h 1213921"/>
                <a:gd name="connsiteX2" fmla="*/ 9570720 w 9570720"/>
                <a:gd name="connsiteY2" fmla="*/ 1213921 h 1213921"/>
                <a:gd name="connsiteX3" fmla="*/ 0 w 9570720"/>
                <a:gd name="connsiteY3" fmla="*/ 1213921 h 1213921"/>
                <a:gd name="connsiteX4" fmla="*/ 0 w 95707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0720" h="1213921">
                  <a:moveTo>
                    <a:pt x="0" y="0"/>
                  </a:moveTo>
                  <a:lnTo>
                    <a:pt x="9570720" y="0"/>
                  </a:lnTo>
                  <a:lnTo>
                    <a:pt x="95707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755650">
                <a:lnSpc>
                  <a:spcPct val="90000"/>
                </a:lnSpc>
                <a:spcBef>
                  <a:spcPct val="0"/>
                </a:spcBef>
                <a:spcAft>
                  <a:spcPct val="35000"/>
                </a:spcAft>
                <a:buNone/>
              </a:pPr>
              <a:r>
                <a:rPr lang="en-US" sz="1700" b="1" kern="1200" dirty="0">
                  <a:solidFill>
                    <a:prstClr val="black">
                      <a:hueOff val="0"/>
                      <a:satOff val="0"/>
                      <a:lumOff val="0"/>
                      <a:alphaOff val="0"/>
                    </a:prstClr>
                  </a:solidFill>
                  <a:latin typeface="Aptos" panose="02110004020202020204"/>
                  <a:ea typeface="+mn-ea"/>
                  <a:cs typeface="+mn-cs"/>
                </a:rPr>
                <a:t>Solver Add-In: </a:t>
              </a:r>
              <a:r>
                <a:rPr lang="en-US" sz="1700" kern="1200" dirty="0">
                  <a:solidFill>
                    <a:prstClr val="black">
                      <a:hueOff val="0"/>
                      <a:satOff val="0"/>
                      <a:lumOff val="0"/>
                      <a:alphaOff val="0"/>
                    </a:prstClr>
                  </a:solidFill>
                  <a:latin typeface="Aptos" panose="02110004020202020204"/>
                  <a:ea typeface="+mn-ea"/>
                  <a:cs typeface="+mn-cs"/>
                </a:rPr>
                <a:t>Excel's Solver add-in can be used to optimize decision-making processes by finding the best solution given certain constraints. For example, you can use Solver to maximize the number of subjects a student can take while meeting specific criteria or constraints.</a:t>
              </a:r>
            </a:p>
          </p:txBody>
        </p:sp>
      </p:grpSp>
      <p:grpSp>
        <p:nvGrpSpPr>
          <p:cNvPr id="17" name="Group 16">
            <a:extLst>
              <a:ext uri="{FF2B5EF4-FFF2-40B4-BE49-F238E27FC236}">
                <a16:creationId xmlns:a16="http://schemas.microsoft.com/office/drawing/2014/main" id="{E25583ED-8BCC-F14E-3024-C22362EA828E}"/>
              </a:ext>
            </a:extLst>
          </p:cNvPr>
          <p:cNvGrpSpPr/>
          <p:nvPr/>
        </p:nvGrpSpPr>
        <p:grpSpPr>
          <a:xfrm>
            <a:off x="838200" y="5330573"/>
            <a:ext cx="10972800" cy="1213921"/>
            <a:chOff x="838200" y="5330573"/>
            <a:chExt cx="10972800" cy="1213921"/>
          </a:xfrm>
        </p:grpSpPr>
        <p:sp>
          <p:nvSpPr>
            <p:cNvPr id="12" name="Rectangle: Rounded Corners 11">
              <a:extLst>
                <a:ext uri="{FF2B5EF4-FFF2-40B4-BE49-F238E27FC236}">
                  <a16:creationId xmlns:a16="http://schemas.microsoft.com/office/drawing/2014/main" id="{8DA393F3-49AE-F8A3-A9AA-4161C8DF2E91}"/>
                </a:ext>
              </a:extLst>
            </p:cNvPr>
            <p:cNvSpPr/>
            <p:nvPr/>
          </p:nvSpPr>
          <p:spPr>
            <a:xfrm>
              <a:off x="838200" y="5330573"/>
              <a:ext cx="10972800" cy="121392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12">
              <a:extLst>
                <a:ext uri="{FF2B5EF4-FFF2-40B4-BE49-F238E27FC236}">
                  <a16:creationId xmlns:a16="http://schemas.microsoft.com/office/drawing/2014/main" id="{1166EE1F-6650-6E37-B020-0E430AC5D51C}"/>
                </a:ext>
              </a:extLst>
            </p:cNvPr>
            <p:cNvSpPr/>
            <p:nvPr/>
          </p:nvSpPr>
          <p:spPr>
            <a:xfrm>
              <a:off x="1205411" y="5603706"/>
              <a:ext cx="667656" cy="667656"/>
            </a:xfrm>
            <a:prstGeom prst="rect">
              <a:avLst/>
            </a:prstGeom>
            <a:blipFill>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5">
                <a:hueOff val="-12152150"/>
                <a:satOff val="-826"/>
                <a:lumOff val="1961"/>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0F718AA6-4766-B724-FFDA-C44527F84626}"/>
                </a:ext>
              </a:extLst>
            </p:cNvPr>
            <p:cNvSpPr/>
            <p:nvPr/>
          </p:nvSpPr>
          <p:spPr>
            <a:xfrm>
              <a:off x="2240279" y="5330573"/>
              <a:ext cx="9570720" cy="1213921"/>
            </a:xfrm>
            <a:custGeom>
              <a:avLst/>
              <a:gdLst>
                <a:gd name="connsiteX0" fmla="*/ 0 w 9570720"/>
                <a:gd name="connsiteY0" fmla="*/ 0 h 1213921"/>
                <a:gd name="connsiteX1" fmla="*/ 9570720 w 9570720"/>
                <a:gd name="connsiteY1" fmla="*/ 0 h 1213921"/>
                <a:gd name="connsiteX2" fmla="*/ 9570720 w 9570720"/>
                <a:gd name="connsiteY2" fmla="*/ 1213921 h 1213921"/>
                <a:gd name="connsiteX3" fmla="*/ 0 w 9570720"/>
                <a:gd name="connsiteY3" fmla="*/ 1213921 h 1213921"/>
                <a:gd name="connsiteX4" fmla="*/ 0 w 9570720"/>
                <a:gd name="connsiteY4" fmla="*/ 0 h 121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0720" h="1213921">
                  <a:moveTo>
                    <a:pt x="0" y="0"/>
                  </a:moveTo>
                  <a:lnTo>
                    <a:pt x="9570720" y="0"/>
                  </a:lnTo>
                  <a:lnTo>
                    <a:pt x="9570720" y="1213921"/>
                  </a:lnTo>
                  <a:lnTo>
                    <a:pt x="0" y="12139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473" tIns="128473" rIns="128473" bIns="128473" numCol="1" spcCol="1270" anchor="ctr" anchorCtr="0">
              <a:noAutofit/>
            </a:bodyPr>
            <a:lstStyle/>
            <a:p>
              <a:pPr marL="0" lvl="0" indent="0" algn="l" defTabSz="755650">
                <a:lnSpc>
                  <a:spcPct val="90000"/>
                </a:lnSpc>
                <a:spcBef>
                  <a:spcPct val="0"/>
                </a:spcBef>
                <a:spcAft>
                  <a:spcPct val="35000"/>
                </a:spcAft>
                <a:buNone/>
              </a:pPr>
              <a:r>
                <a:rPr lang="en-US" sz="1700" b="1" kern="1200" dirty="0"/>
                <a:t>What-If Analysis</a:t>
              </a:r>
              <a:r>
                <a:rPr lang="en-US" sz="1700" kern="1200" dirty="0"/>
                <a:t>: Excel's What-If Analysis tools, such as Goal Seek and Scenario Manager, allow you to explore different scenarios and their potential outcomes. This can be useful for evaluating the impact of different subject choices on the student's academic performance.</a:t>
              </a:r>
              <a:endParaRPr lang="en-US" sz="1400" kern="1200" dirty="0"/>
            </a:p>
          </p:txBody>
        </p:sp>
      </p:grpSp>
    </p:spTree>
    <p:extLst>
      <p:ext uri="{BB962C8B-B14F-4D97-AF65-F5344CB8AC3E}">
        <p14:creationId xmlns:p14="http://schemas.microsoft.com/office/powerpoint/2010/main" val="390644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4E09C-1057-A4E6-97B4-E7B361E33493}"/>
              </a:ext>
            </a:extLst>
          </p:cNvPr>
          <p:cNvSpPr>
            <a:spLocks noGrp="1"/>
          </p:cNvSpPr>
          <p:nvPr>
            <p:ph type="title"/>
          </p:nvPr>
        </p:nvSpPr>
        <p:spPr>
          <a:xfrm>
            <a:off x="532015" y="3930305"/>
            <a:ext cx="3861960" cy="2437244"/>
          </a:xfrm>
        </p:spPr>
        <p:txBody>
          <a:bodyPr anchor="ctr">
            <a:normAutofit/>
          </a:bodyPr>
          <a:lstStyle/>
          <a:p>
            <a:r>
              <a:rPr lang="en-US" sz="3600" dirty="0"/>
              <a:t>The tools used</a:t>
            </a:r>
          </a:p>
        </p:txBody>
      </p:sp>
      <p:sp>
        <p:nvSpPr>
          <p:cNvPr id="20" name="Rectangle 1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red logo&#10;&#10;Description automatically generated">
            <a:extLst>
              <a:ext uri="{FF2B5EF4-FFF2-40B4-BE49-F238E27FC236}">
                <a16:creationId xmlns:a16="http://schemas.microsoft.com/office/drawing/2014/main" id="{4FCC670D-75A4-EB8C-F330-9E5C6F2A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128" y="309737"/>
            <a:ext cx="2507107" cy="2507107"/>
          </a:xfrm>
          <a:prstGeom prst="rect">
            <a:avLst/>
          </a:prstGeom>
        </p:spPr>
      </p:pic>
      <p:pic>
        <p:nvPicPr>
          <p:cNvPr id="11" name="Picture 10" descr="A logo of a pink box with a white letter&#10;&#10;Description automatically generated">
            <a:extLst>
              <a:ext uri="{FF2B5EF4-FFF2-40B4-BE49-F238E27FC236}">
                <a16:creationId xmlns:a16="http://schemas.microsoft.com/office/drawing/2014/main" id="{E4F6470F-AF4B-2FE8-10E3-E9FAC1BA1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69" y="431772"/>
            <a:ext cx="2507982" cy="2507982"/>
          </a:xfrm>
          <a:prstGeom prst="rect">
            <a:avLst/>
          </a:prstGeom>
        </p:spPr>
      </p:pic>
      <p:pic>
        <p:nvPicPr>
          <p:cNvPr id="6" name="Picture 5" descr="A colorful cube with white center&#10;&#10;Description automatically generated">
            <a:extLst>
              <a:ext uri="{FF2B5EF4-FFF2-40B4-BE49-F238E27FC236}">
                <a16:creationId xmlns:a16="http://schemas.microsoft.com/office/drawing/2014/main" id="{775A82AA-2C03-D5EC-65AE-2AB3825A0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645" y="431772"/>
            <a:ext cx="2507982" cy="2507982"/>
          </a:xfrm>
          <a:prstGeom prst="rect">
            <a:avLst/>
          </a:prstGeom>
        </p:spPr>
      </p:pic>
      <p:pic>
        <p:nvPicPr>
          <p:cNvPr id="13" name="Picture 12" descr="A green squares with a white x&#10;&#10;Description automatically generated">
            <a:extLst>
              <a:ext uri="{FF2B5EF4-FFF2-40B4-BE49-F238E27FC236}">
                <a16:creationId xmlns:a16="http://schemas.microsoft.com/office/drawing/2014/main" id="{28B61B47-E22F-E072-B0C3-98449479A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8446" y="240370"/>
            <a:ext cx="1763203" cy="1763203"/>
          </a:xfrm>
          <a:prstGeom prst="rect">
            <a:avLst/>
          </a:prstGeom>
        </p:spPr>
      </p:pic>
      <p:sp>
        <p:nvSpPr>
          <p:cNvPr id="24" name="Rectangle 2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274A77-917E-DBA6-1F4A-590A810F5C76}"/>
              </a:ext>
            </a:extLst>
          </p:cNvPr>
          <p:cNvSpPr>
            <a:spLocks noGrp="1"/>
          </p:cNvSpPr>
          <p:nvPr>
            <p:ph idx="1"/>
          </p:nvPr>
        </p:nvSpPr>
        <p:spPr>
          <a:xfrm>
            <a:off x="5180285" y="4024411"/>
            <a:ext cx="6586915" cy="2437244"/>
          </a:xfrm>
        </p:spPr>
        <p:txBody>
          <a:bodyPr anchor="ctr">
            <a:normAutofit/>
          </a:bodyPr>
          <a:lstStyle/>
          <a:p>
            <a:endParaRPr lang="en-US" sz="1300" dirty="0"/>
          </a:p>
          <a:p>
            <a:pPr marL="0" indent="0">
              <a:buNone/>
            </a:pPr>
            <a:endParaRPr lang="en-US" sz="1300" dirty="0"/>
          </a:p>
          <a:p>
            <a:pPr marL="0" indent="0">
              <a:buNone/>
            </a:pPr>
            <a:endParaRPr lang="en-US" sz="1300" dirty="0"/>
          </a:p>
          <a:p>
            <a:pPr marL="0" indent="0">
              <a:buNone/>
            </a:pPr>
            <a:r>
              <a:rPr lang="en-US" sz="1300" dirty="0"/>
              <a:t> </a:t>
            </a:r>
          </a:p>
          <a:p>
            <a:endParaRPr lang="en-US" sz="1300" dirty="0"/>
          </a:p>
          <a:p>
            <a:endParaRPr lang="en-US" sz="1300" dirty="0"/>
          </a:p>
        </p:txBody>
      </p:sp>
      <p:graphicFrame>
        <p:nvGraphicFramePr>
          <p:cNvPr id="14" name="Table 13">
            <a:extLst>
              <a:ext uri="{FF2B5EF4-FFF2-40B4-BE49-F238E27FC236}">
                <a16:creationId xmlns:a16="http://schemas.microsoft.com/office/drawing/2014/main" id="{E35EB41A-C72F-1226-4718-B2EE4CA2B0DE}"/>
              </a:ext>
            </a:extLst>
          </p:cNvPr>
          <p:cNvGraphicFramePr>
            <a:graphicFrameLocks noGrp="1"/>
          </p:cNvGraphicFramePr>
          <p:nvPr>
            <p:extLst>
              <p:ext uri="{D42A27DB-BD31-4B8C-83A1-F6EECF244321}">
                <p14:modId xmlns:p14="http://schemas.microsoft.com/office/powerpoint/2010/main" val="1202902110"/>
              </p:ext>
            </p:extLst>
          </p:nvPr>
        </p:nvGraphicFramePr>
        <p:xfrm>
          <a:off x="5746843" y="3930305"/>
          <a:ext cx="5418666" cy="1737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86340433"/>
                    </a:ext>
                  </a:extLst>
                </a:gridCol>
                <a:gridCol w="2709333">
                  <a:extLst>
                    <a:ext uri="{9D8B030D-6E8A-4147-A177-3AD203B41FA5}">
                      <a16:colId xmlns:a16="http://schemas.microsoft.com/office/drawing/2014/main" val="473214125"/>
                    </a:ext>
                  </a:extLst>
                </a:gridCol>
              </a:tblGrid>
              <a:tr h="434340">
                <a:tc>
                  <a:txBody>
                    <a:bodyPr/>
                    <a:lstStyle/>
                    <a:p>
                      <a:pPr algn="ctr"/>
                      <a:r>
                        <a:rPr lang="en-US" dirty="0"/>
                        <a:t>tools</a:t>
                      </a:r>
                    </a:p>
                  </a:txBody>
                  <a:tcPr anchor="ctr"/>
                </a:tc>
                <a:tc>
                  <a:txBody>
                    <a:bodyPr/>
                    <a:lstStyle/>
                    <a:p>
                      <a:pPr algn="ctr"/>
                      <a:r>
                        <a:rPr lang="en-US" dirty="0"/>
                        <a:t>Name tools</a:t>
                      </a:r>
                    </a:p>
                  </a:txBody>
                  <a:tcPr anchor="ctr"/>
                </a:tc>
                <a:extLst>
                  <a:ext uri="{0D108BD9-81ED-4DB2-BD59-A6C34878D82A}">
                    <a16:rowId xmlns:a16="http://schemas.microsoft.com/office/drawing/2014/main" val="2654474199"/>
                  </a:ext>
                </a:extLst>
              </a:tr>
              <a:tr h="434340">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18446857"/>
                  </a:ext>
                </a:extLst>
              </a:tr>
              <a:tr h="434340">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29314664"/>
                  </a:ext>
                </a:extLst>
              </a:tr>
              <a:tr h="434340">
                <a:tc>
                  <a:txBody>
                    <a:bodyPr/>
                    <a:lstStyle/>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p>
                  </a:txBody>
                  <a:tcPr anchor="ctr"/>
                </a:tc>
                <a:extLst>
                  <a:ext uri="{0D108BD9-81ED-4DB2-BD59-A6C34878D82A}">
                    <a16:rowId xmlns:a16="http://schemas.microsoft.com/office/drawing/2014/main" val="1129242455"/>
                  </a:ext>
                </a:extLst>
              </a:tr>
            </a:tbl>
          </a:graphicData>
        </a:graphic>
      </p:graphicFrame>
      <p:sp>
        <p:nvSpPr>
          <p:cNvPr id="17" name="Rectangle 16">
            <a:extLst>
              <a:ext uri="{FF2B5EF4-FFF2-40B4-BE49-F238E27FC236}">
                <a16:creationId xmlns:a16="http://schemas.microsoft.com/office/drawing/2014/main" id="{D748B7A0-E483-89B7-21D9-FF3C008E6318}"/>
              </a:ext>
            </a:extLst>
          </p:cNvPr>
          <p:cNvSpPr/>
          <p:nvPr/>
        </p:nvSpPr>
        <p:spPr>
          <a:xfrm>
            <a:off x="6833433" y="4453802"/>
            <a:ext cx="545761" cy="3223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a:t>
            </a:r>
          </a:p>
        </p:txBody>
      </p:sp>
      <p:sp>
        <p:nvSpPr>
          <p:cNvPr id="19" name="Rectangle 18">
            <a:extLst>
              <a:ext uri="{FF2B5EF4-FFF2-40B4-BE49-F238E27FC236}">
                <a16:creationId xmlns:a16="http://schemas.microsoft.com/office/drawing/2014/main" id="{1D0F6EC2-DAFD-210C-E75F-FE6D3A2AD900}"/>
              </a:ext>
            </a:extLst>
          </p:cNvPr>
          <p:cNvSpPr/>
          <p:nvPr/>
        </p:nvSpPr>
        <p:spPr>
          <a:xfrm>
            <a:off x="8840304" y="4453802"/>
            <a:ext cx="1892300" cy="296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NetBeans</a:t>
            </a:r>
            <a:endParaRPr lang="en-US" dirty="0">
              <a:solidFill>
                <a:schemeClr val="tx1"/>
              </a:solidFill>
            </a:endParaRPr>
          </a:p>
        </p:txBody>
      </p:sp>
      <p:sp>
        <p:nvSpPr>
          <p:cNvPr id="21" name="Rectangle 20">
            <a:extLst>
              <a:ext uri="{FF2B5EF4-FFF2-40B4-BE49-F238E27FC236}">
                <a16:creationId xmlns:a16="http://schemas.microsoft.com/office/drawing/2014/main" id="{C62404C1-F355-BE5F-F643-67BD6FA910BF}"/>
              </a:ext>
            </a:extLst>
          </p:cNvPr>
          <p:cNvSpPr/>
          <p:nvPr/>
        </p:nvSpPr>
        <p:spPr>
          <a:xfrm>
            <a:off x="5756453" y="4841555"/>
            <a:ext cx="2699723" cy="3223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programming Language</a:t>
            </a:r>
            <a:endParaRPr lang="en-US" dirty="0">
              <a:solidFill>
                <a:schemeClr val="tx1"/>
              </a:solidFill>
            </a:endParaRPr>
          </a:p>
        </p:txBody>
      </p:sp>
      <p:sp>
        <p:nvSpPr>
          <p:cNvPr id="23" name="Rectangle 22">
            <a:extLst>
              <a:ext uri="{FF2B5EF4-FFF2-40B4-BE49-F238E27FC236}">
                <a16:creationId xmlns:a16="http://schemas.microsoft.com/office/drawing/2014/main" id="{ABDC4204-7C6C-57D1-B682-97A671ACDB4A}"/>
              </a:ext>
            </a:extLst>
          </p:cNvPr>
          <p:cNvSpPr/>
          <p:nvPr/>
        </p:nvSpPr>
        <p:spPr>
          <a:xfrm>
            <a:off x="9046004" y="4851946"/>
            <a:ext cx="1422400" cy="2969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rPr>
              <a:t>Java</a:t>
            </a:r>
            <a:endParaRPr lang="en-US" dirty="0">
              <a:solidFill>
                <a:schemeClr val="tx1">
                  <a:lumMod val="95000"/>
                  <a:lumOff val="5000"/>
                </a:schemeClr>
              </a:solidFill>
            </a:endParaRPr>
          </a:p>
        </p:txBody>
      </p:sp>
      <p:sp>
        <p:nvSpPr>
          <p:cNvPr id="25" name="Rectangle 24">
            <a:extLst>
              <a:ext uri="{FF2B5EF4-FFF2-40B4-BE49-F238E27FC236}">
                <a16:creationId xmlns:a16="http://schemas.microsoft.com/office/drawing/2014/main" id="{0BE1DDEF-47B7-0519-63C0-67A885A11F6E}"/>
              </a:ext>
            </a:extLst>
          </p:cNvPr>
          <p:cNvSpPr/>
          <p:nvPr/>
        </p:nvSpPr>
        <p:spPr>
          <a:xfrm>
            <a:off x="6392169" y="5280814"/>
            <a:ext cx="1536700" cy="4112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Database</a:t>
            </a:r>
            <a:endParaRPr lang="en-US" dirty="0">
              <a:solidFill>
                <a:schemeClr val="tx1"/>
              </a:solidFill>
            </a:endParaRPr>
          </a:p>
        </p:txBody>
      </p:sp>
      <p:sp>
        <p:nvSpPr>
          <p:cNvPr id="26" name="Rectangle 25">
            <a:extLst>
              <a:ext uri="{FF2B5EF4-FFF2-40B4-BE49-F238E27FC236}">
                <a16:creationId xmlns:a16="http://schemas.microsoft.com/office/drawing/2014/main" id="{0CA24724-7900-ADAB-2481-4B39F86AE3E6}"/>
              </a:ext>
            </a:extLst>
          </p:cNvPr>
          <p:cNvSpPr/>
          <p:nvPr/>
        </p:nvSpPr>
        <p:spPr>
          <a:xfrm>
            <a:off x="8738704" y="5280814"/>
            <a:ext cx="2095500" cy="32755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Microsoft Access</a:t>
            </a:r>
          </a:p>
        </p:txBody>
      </p:sp>
      <p:sp>
        <p:nvSpPr>
          <p:cNvPr id="27" name="Rectangle 26">
            <a:extLst>
              <a:ext uri="{FF2B5EF4-FFF2-40B4-BE49-F238E27FC236}">
                <a16:creationId xmlns:a16="http://schemas.microsoft.com/office/drawing/2014/main" id="{2C871230-7067-2845-7D2B-5F7CD6DA2506}"/>
              </a:ext>
            </a:extLst>
          </p:cNvPr>
          <p:cNvSpPr/>
          <p:nvPr/>
        </p:nvSpPr>
        <p:spPr>
          <a:xfrm>
            <a:off x="6749512" y="5923789"/>
            <a:ext cx="3718892" cy="5316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lumMod val="50000"/>
                  </a:schemeClr>
                </a:solidFill>
              </a:rPr>
              <a:t>Add</a:t>
            </a:r>
            <a:r>
              <a:rPr lang="en-US" sz="2800" b="1" dirty="0"/>
              <a:t> </a:t>
            </a:r>
            <a:r>
              <a:rPr lang="en-US" sz="2800" b="1" dirty="0">
                <a:solidFill>
                  <a:schemeClr val="accent6">
                    <a:lumMod val="50000"/>
                  </a:schemeClr>
                </a:solidFill>
              </a:rPr>
              <a:t>excel</a:t>
            </a:r>
            <a:r>
              <a:rPr lang="en-US" sz="2800" b="1" dirty="0"/>
              <a:t> </a:t>
            </a:r>
            <a:r>
              <a:rPr lang="en-US" sz="2800" b="1" dirty="0">
                <a:solidFill>
                  <a:schemeClr val="accent6">
                    <a:lumMod val="50000"/>
                  </a:schemeClr>
                </a:solidFill>
              </a:rPr>
              <a:t>tools (API)</a:t>
            </a:r>
            <a:r>
              <a:rPr lang="en-US" sz="2800" b="1" dirty="0"/>
              <a:t> </a:t>
            </a:r>
          </a:p>
        </p:txBody>
      </p:sp>
      <p:pic>
        <p:nvPicPr>
          <p:cNvPr id="8" name="Picture 7" descr="A green and purple rectangular sign&#10;&#10;Description automatically generated">
            <a:extLst>
              <a:ext uri="{FF2B5EF4-FFF2-40B4-BE49-F238E27FC236}">
                <a16:creationId xmlns:a16="http://schemas.microsoft.com/office/drawing/2014/main" id="{7797DCEB-2919-74CE-D651-AD6A7EFAED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6055" y="1948153"/>
            <a:ext cx="1345594" cy="1345594"/>
          </a:xfrm>
          <a:prstGeom prst="rect">
            <a:avLst/>
          </a:prstGeom>
        </p:spPr>
      </p:pic>
    </p:spTree>
    <p:extLst>
      <p:ext uri="{BB962C8B-B14F-4D97-AF65-F5344CB8AC3E}">
        <p14:creationId xmlns:p14="http://schemas.microsoft.com/office/powerpoint/2010/main" val="181805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5" grpId="0"/>
      <p:bldP spid="26" grpId="0"/>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Pen placed on top of a signature line">
            <a:extLst>
              <a:ext uri="{FF2B5EF4-FFF2-40B4-BE49-F238E27FC236}">
                <a16:creationId xmlns:a16="http://schemas.microsoft.com/office/drawing/2014/main" id="{5234E7D7-9BDB-F1EB-1AB2-94131A1ED23E}"/>
              </a:ext>
            </a:extLst>
          </p:cNvPr>
          <p:cNvPicPr>
            <a:picLocks noChangeAspect="1"/>
          </p:cNvPicPr>
          <p:nvPr/>
        </p:nvPicPr>
        <p:blipFill rotWithShape="1">
          <a:blip r:embed="rId2"/>
          <a:srcRect l="47342" r="-2" b="-2"/>
          <a:stretch/>
        </p:blipFill>
        <p:spPr>
          <a:xfrm>
            <a:off x="-1" y="-2"/>
            <a:ext cx="5410198" cy="6858002"/>
          </a:xfrm>
          <a:prstGeom prst="rect">
            <a:avLst/>
          </a:prstGeom>
        </p:spPr>
      </p:pic>
      <p:sp useBgFill="1">
        <p:nvSpPr>
          <p:cNvPr id="42" name="Rectangle 4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589A8-5789-2B2C-90E4-682E233A3233}"/>
              </a:ext>
            </a:extLst>
          </p:cNvPr>
          <p:cNvSpPr>
            <a:spLocks noGrp="1"/>
          </p:cNvSpPr>
          <p:nvPr>
            <p:ph type="title"/>
          </p:nvPr>
        </p:nvSpPr>
        <p:spPr>
          <a:xfrm>
            <a:off x="6115317" y="405685"/>
            <a:ext cx="5464968" cy="1559301"/>
          </a:xfrm>
        </p:spPr>
        <p:txBody>
          <a:bodyPr>
            <a:normAutofit/>
          </a:bodyPr>
          <a:lstStyle/>
          <a:p>
            <a:r>
              <a:rPr lang="en-US" sz="4000"/>
              <a:t>Reference</a:t>
            </a:r>
          </a:p>
        </p:txBody>
      </p:sp>
      <p:sp>
        <p:nvSpPr>
          <p:cNvPr id="4" name="Content Placeholder 2">
            <a:extLst>
              <a:ext uri="{FF2B5EF4-FFF2-40B4-BE49-F238E27FC236}">
                <a16:creationId xmlns:a16="http://schemas.microsoft.com/office/drawing/2014/main" id="{D21A595F-30D2-E46C-F070-73897032C83C}"/>
              </a:ext>
            </a:extLst>
          </p:cNvPr>
          <p:cNvSpPr>
            <a:spLocks noGrp="1"/>
          </p:cNvSpPr>
          <p:nvPr>
            <p:ph idx="1"/>
          </p:nvPr>
        </p:nvSpPr>
        <p:spPr>
          <a:xfrm>
            <a:off x="5573054" y="1396137"/>
            <a:ext cx="5247340" cy="3496878"/>
          </a:xfrm>
        </p:spPr>
        <p:txBody>
          <a:bodyPr anchor="ctr">
            <a:normAutofit/>
          </a:bodyPr>
          <a:lstStyle/>
          <a:p>
            <a:r>
              <a:rPr lang="en-US" sz="2000" dirty="0"/>
              <a:t>Developing Spreadsheet-Based Decision Support Systems</a:t>
            </a:r>
          </a:p>
          <a:p>
            <a:r>
              <a:rPr lang="en-US" sz="2000" dirty="0">
                <a:hlinkClick r:id="rId3"/>
              </a:rPr>
              <a:t>https://support.microsoft.com/en-us/excel</a:t>
            </a:r>
            <a:endParaRPr lang="en-US" sz="2000" dirty="0"/>
          </a:p>
          <a:p>
            <a:r>
              <a:rPr lang="en-US" sz="2000" dirty="0">
                <a:hlinkClick r:id="rId4"/>
              </a:rPr>
              <a:t>https://www.ekb.eg/ar/home</a:t>
            </a:r>
            <a:endParaRPr lang="en-US" sz="2000" dirty="0"/>
          </a:p>
        </p:txBody>
      </p:sp>
      <p:pic>
        <p:nvPicPr>
          <p:cNvPr id="3" name="Picture 2">
            <a:hlinkClick r:id="rId5"/>
            <a:extLst>
              <a:ext uri="{FF2B5EF4-FFF2-40B4-BE49-F238E27FC236}">
                <a16:creationId xmlns:a16="http://schemas.microsoft.com/office/drawing/2014/main" id="{1612A666-D6E6-0DB3-F714-1C81C0822789}"/>
              </a:ext>
            </a:extLst>
          </p:cNvPr>
          <p:cNvPicPr>
            <a:picLocks noChangeAspect="1"/>
          </p:cNvPicPr>
          <p:nvPr/>
        </p:nvPicPr>
        <p:blipFill>
          <a:blip r:embed="rId6"/>
          <a:stretch>
            <a:fillRect/>
          </a:stretch>
        </p:blipFill>
        <p:spPr>
          <a:xfrm>
            <a:off x="7014287" y="4166315"/>
            <a:ext cx="2481455" cy="2481455"/>
          </a:xfrm>
          <a:prstGeom prst="rect">
            <a:avLst/>
          </a:prstGeom>
        </p:spPr>
      </p:pic>
    </p:spTree>
    <p:extLst>
      <p:ext uri="{BB962C8B-B14F-4D97-AF65-F5344CB8AC3E}">
        <p14:creationId xmlns:p14="http://schemas.microsoft.com/office/powerpoint/2010/main" val="788572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A5479-A15C-D7D4-1BDB-C62E17DCB701}"/>
              </a:ext>
            </a:extLst>
          </p:cNvPr>
          <p:cNvSpPr>
            <a:spLocks noGrp="1"/>
          </p:cNvSpPr>
          <p:nvPr>
            <p:ph type="title"/>
          </p:nvPr>
        </p:nvSpPr>
        <p:spPr>
          <a:xfrm>
            <a:off x="838199" y="3990205"/>
            <a:ext cx="10518776" cy="1200329"/>
          </a:xfrm>
        </p:spPr>
        <p:txBody>
          <a:bodyPr vert="horz" wrap="square" lIns="91440" tIns="45720" rIns="91440" bIns="45720" rtlCol="0" anchor="b">
            <a:normAutofit/>
          </a:bodyPr>
          <a:lstStyle/>
          <a:p>
            <a:r>
              <a:rPr lang="en-US" sz="7200" dirty="0">
                <a:solidFill>
                  <a:schemeClr val="bg1"/>
                </a:solidFill>
              </a:rPr>
              <a:t>Tank you</a:t>
            </a:r>
          </a:p>
        </p:txBody>
      </p:sp>
      <p:pic>
        <p:nvPicPr>
          <p:cNvPr id="4" name="Picture 3" descr="A blue and black swirl&#10;&#10;Description automatically generated">
            <a:extLst>
              <a:ext uri="{FF2B5EF4-FFF2-40B4-BE49-F238E27FC236}">
                <a16:creationId xmlns:a16="http://schemas.microsoft.com/office/drawing/2014/main" id="{BBA26707-AAAD-4AEB-0872-8694CA41ED81}"/>
              </a:ext>
            </a:extLst>
          </p:cNvPr>
          <p:cNvPicPr>
            <a:picLocks noChangeAspect="1"/>
          </p:cNvPicPr>
          <p:nvPr/>
        </p:nvPicPr>
        <p:blipFill rotWithShape="1">
          <a:blip r:embed="rId3"/>
          <a:srcRect t="30505" b="20516"/>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42" name="Group 4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43" name="Freeform: Shape 4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67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64847-DF0E-9001-39A5-9A5D0E96696F}"/>
              </a:ext>
            </a:extLst>
          </p:cNvPr>
          <p:cNvSpPr>
            <a:spLocks noGrp="1"/>
          </p:cNvSpPr>
          <p:nvPr>
            <p:ph type="title"/>
          </p:nvPr>
        </p:nvSpPr>
        <p:spPr>
          <a:xfrm>
            <a:off x="1112866" y="1230747"/>
            <a:ext cx="2988234" cy="4480726"/>
          </a:xfrm>
        </p:spPr>
        <p:txBody>
          <a:bodyPr vert="horz" lIns="91440" tIns="45720" rIns="91440" bIns="45720" rtlCol="0" anchor="ctr">
            <a:normAutofit/>
          </a:bodyPr>
          <a:lstStyle/>
          <a:p>
            <a:br>
              <a:rPr lang="en-US" sz="4100" kern="1200" dirty="0">
                <a:solidFill>
                  <a:schemeClr val="tx1"/>
                </a:solidFill>
                <a:latin typeface="+mj-lt"/>
                <a:ea typeface="+mj-ea"/>
                <a:cs typeface="+mj-cs"/>
              </a:rPr>
            </a:br>
            <a:r>
              <a:rPr lang="en-US" sz="4100" kern="1200" dirty="0">
                <a:solidFill>
                  <a:schemeClr val="bg1"/>
                </a:solidFill>
                <a:latin typeface="+mj-lt"/>
                <a:ea typeface="+mj-ea"/>
                <a:cs typeface="+mj-cs"/>
              </a:rPr>
              <a:t>What</a:t>
            </a:r>
            <a:r>
              <a:rPr lang="en-US" sz="4100" kern="1200" dirty="0">
                <a:solidFill>
                  <a:schemeClr val="tx1"/>
                </a:solidFill>
                <a:latin typeface="+mj-lt"/>
                <a:ea typeface="+mj-ea"/>
                <a:cs typeface="+mj-cs"/>
              </a:rPr>
              <a:t> is big Large used with decision support systems?</a:t>
            </a:r>
            <a:br>
              <a:rPr lang="en-US" sz="4100" kern="1200" dirty="0">
                <a:solidFill>
                  <a:schemeClr val="tx1"/>
                </a:solidFill>
                <a:latin typeface="+mj-lt"/>
                <a:ea typeface="+mj-ea"/>
                <a:cs typeface="+mj-cs"/>
              </a:rPr>
            </a:br>
            <a:r>
              <a:rPr lang="en-US" sz="4100" kern="1200" dirty="0">
                <a:solidFill>
                  <a:schemeClr val="tx1"/>
                </a:solidFill>
                <a:latin typeface="+mj-lt"/>
                <a:ea typeface="+mj-ea"/>
                <a:cs typeface="+mj-cs"/>
              </a:rPr>
              <a:t> </a:t>
            </a:r>
          </a:p>
        </p:txBody>
      </p:sp>
      <p:cxnSp>
        <p:nvCxnSpPr>
          <p:cNvPr id="34" name="Straight Connector 3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8C8FCB9-11EC-EB20-B80C-CCA7BD92FD33}"/>
              </a:ext>
            </a:extLst>
          </p:cNvPr>
          <p:cNvSpPr txBox="1"/>
          <p:nvPr/>
        </p:nvSpPr>
        <p:spPr>
          <a:xfrm>
            <a:off x="5011155" y="1732238"/>
            <a:ext cx="5946405" cy="1631216"/>
          </a:xfrm>
          <a:prstGeom prst="rect">
            <a:avLst/>
          </a:prstGeom>
          <a:noFill/>
        </p:spPr>
        <p:txBody>
          <a:bodyPr wrap="square" rtlCol="0">
            <a:spAutoFit/>
          </a:bodyPr>
          <a:lstStyle/>
          <a:p>
            <a:r>
              <a:rPr lang="en-US" sz="2000" dirty="0">
                <a:solidFill>
                  <a:schemeClr val="accent2"/>
                </a:solidFill>
              </a:rPr>
              <a:t>Big data is utilized across various industries and sectors, including healthcare, finance, transportation, retail, and government, to enhance decision-making processes and improve operational efficiency.</a:t>
            </a:r>
          </a:p>
        </p:txBody>
      </p:sp>
      <p:sp>
        <p:nvSpPr>
          <p:cNvPr id="6" name="TextBox 5">
            <a:extLst>
              <a:ext uri="{FF2B5EF4-FFF2-40B4-BE49-F238E27FC236}">
                <a16:creationId xmlns:a16="http://schemas.microsoft.com/office/drawing/2014/main" id="{7C98A4D6-64B4-3826-A335-7570BA07606C}"/>
              </a:ext>
            </a:extLst>
          </p:cNvPr>
          <p:cNvSpPr txBox="1"/>
          <p:nvPr/>
        </p:nvSpPr>
        <p:spPr>
          <a:xfrm>
            <a:off x="5011155" y="3720087"/>
            <a:ext cx="5565405" cy="1477328"/>
          </a:xfrm>
          <a:prstGeom prst="rect">
            <a:avLst/>
          </a:prstGeom>
          <a:noFill/>
        </p:spPr>
        <p:txBody>
          <a:bodyPr wrap="square" rtlCol="0">
            <a:spAutoFit/>
          </a:bodyPr>
          <a:lstStyle/>
          <a:p>
            <a:r>
              <a:rPr lang="en-US" dirty="0">
                <a:solidFill>
                  <a:schemeClr val="bg1">
                    <a:lumMod val="95000"/>
                  </a:schemeClr>
                </a:solidFill>
              </a:rPr>
              <a:t>Big data is continuously generated from various sources, including social media, sensors, transactions, and mobile devices, providing a continuous stream of data for decision support systems to analyze and derive insights from.</a:t>
            </a:r>
          </a:p>
        </p:txBody>
      </p:sp>
      <p:sp>
        <p:nvSpPr>
          <p:cNvPr id="8" name="Rectangle 7">
            <a:extLst>
              <a:ext uri="{FF2B5EF4-FFF2-40B4-BE49-F238E27FC236}">
                <a16:creationId xmlns:a16="http://schemas.microsoft.com/office/drawing/2014/main" id="{C98954DB-EA80-BB26-B9AC-DD6EFD56D30E}"/>
              </a:ext>
            </a:extLst>
          </p:cNvPr>
          <p:cNvSpPr/>
          <p:nvPr/>
        </p:nvSpPr>
        <p:spPr>
          <a:xfrm>
            <a:off x="750999" y="1902456"/>
            <a:ext cx="1785073" cy="752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b="1" dirty="0">
                <a:solidFill>
                  <a:schemeClr val="accent2"/>
                </a:solidFill>
              </a:rPr>
              <a:t>Where</a:t>
            </a:r>
          </a:p>
        </p:txBody>
      </p:sp>
      <p:sp>
        <p:nvSpPr>
          <p:cNvPr id="11" name="Rectangle 10">
            <a:extLst>
              <a:ext uri="{FF2B5EF4-FFF2-40B4-BE49-F238E27FC236}">
                <a16:creationId xmlns:a16="http://schemas.microsoft.com/office/drawing/2014/main" id="{FF335D0A-5EE0-B08E-AE68-6FFBD89CDDD8}"/>
              </a:ext>
            </a:extLst>
          </p:cNvPr>
          <p:cNvSpPr/>
          <p:nvPr/>
        </p:nvSpPr>
        <p:spPr>
          <a:xfrm>
            <a:off x="891487" y="2037342"/>
            <a:ext cx="1704114" cy="572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b="1" dirty="0">
                <a:noFill/>
              </a:rPr>
              <a:t>When</a:t>
            </a:r>
          </a:p>
        </p:txBody>
      </p:sp>
      <p:sp>
        <p:nvSpPr>
          <p:cNvPr id="3" name="Right Triangle 2">
            <a:extLst>
              <a:ext uri="{FF2B5EF4-FFF2-40B4-BE49-F238E27FC236}">
                <a16:creationId xmlns:a16="http://schemas.microsoft.com/office/drawing/2014/main" id="{03D5C317-F8EB-D48F-3BED-A6AEEA137FCB}"/>
              </a:ext>
            </a:extLst>
          </p:cNvPr>
          <p:cNvSpPr/>
          <p:nvPr/>
        </p:nvSpPr>
        <p:spPr>
          <a:xfrm flipH="1">
            <a:off x="8576718" y="3308083"/>
            <a:ext cx="3326965" cy="3228184"/>
          </a:xfrm>
          <a:prstGeom prst="rtTriangl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97E04EA1-C308-6972-9839-E4CBC8F95B8B}"/>
              </a:ext>
            </a:extLst>
          </p:cNvPr>
          <p:cNvSpPr/>
          <p:nvPr/>
        </p:nvSpPr>
        <p:spPr>
          <a:xfrm rot="16200000">
            <a:off x="8601237" y="3212232"/>
            <a:ext cx="3299518" cy="3348552"/>
          </a:xfrm>
          <a:prstGeom prst="rtTriangl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7797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1000" fill="hold"/>
                                        <p:tgtEl>
                                          <p:spTgt spid="11"/>
                                        </p:tgtEl>
                                        <p:attrNameLst>
                                          <p:attrName>style.color</p:attrName>
                                        </p:attrNameLst>
                                      </p:cBhvr>
                                      <p:to>
                                        <a:srgbClr val="501549"/>
                                      </p:to>
                                    </p:animClr>
                                  </p:childTnLst>
                                </p:cTn>
                              </p:par>
                              <p:par>
                                <p:cTn id="12" presetID="3" presetClass="emph" presetSubtype="2" fill="hold" nodeType="withEffect">
                                  <p:stCondLst>
                                    <p:cond delay="0"/>
                                  </p:stCondLst>
                                  <p:childTnLst>
                                    <p:animClr clrSpc="rgb" dir="cw">
                                      <p:cBhvr override="childStyle">
                                        <p:cTn id="13" dur="1000" fill="hold"/>
                                        <p:tgtEl>
                                          <p:spTgt spid="6"/>
                                        </p:tgtEl>
                                        <p:attrNameLst>
                                          <p:attrName>style.color</p:attrName>
                                        </p:attrNameLst>
                                      </p:cBhvr>
                                      <p:to>
                                        <a:srgbClr val="501549"/>
                                      </p:to>
                                    </p:animClr>
                                  </p:childTnLst>
                                </p:cTn>
                              </p:par>
                              <p:par>
                                <p:cTn id="14" presetID="1" presetClass="emph" presetSubtype="2" fill="hold" nodeType="withEffect">
                                  <p:stCondLst>
                                    <p:cond delay="0"/>
                                  </p:stCondLst>
                                  <p:childTnLst>
                                    <p:animClr clrSpc="rgb" dir="cw">
                                      <p:cBhvr>
                                        <p:cTn id="15" dur="10" fill="hold"/>
                                        <p:tgtEl>
                                          <p:spTgt spid="18"/>
                                        </p:tgtEl>
                                        <p:attrNameLst>
                                          <p:attrName>fillcolor</p:attrName>
                                        </p:attrNameLst>
                                      </p:cBhvr>
                                      <p:to>
                                        <a:srgbClr val="501549"/>
                                      </p:to>
                                    </p:animClr>
                                    <p:set>
                                      <p:cBhvr>
                                        <p:cTn id="16" dur="10" fill="hold"/>
                                        <p:tgtEl>
                                          <p:spTgt spid="18"/>
                                        </p:tgtEl>
                                        <p:attrNameLst>
                                          <p:attrName>fill.type</p:attrName>
                                        </p:attrNameLst>
                                      </p:cBhvr>
                                      <p:to>
                                        <p:strVal val="solid"/>
                                      </p:to>
                                    </p:set>
                                    <p:set>
                                      <p:cBhvr>
                                        <p:cTn id="17" dur="1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80" name="Rectangle 7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EC140-A6C5-0A33-04B2-EB056DAD8F8A}"/>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4000"/>
              <a:t>Tools used in large data</a:t>
            </a:r>
          </a:p>
        </p:txBody>
      </p:sp>
      <p:sp>
        <p:nvSpPr>
          <p:cNvPr id="85" name="Rectangle 8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41F4F91-120D-68CD-D724-B87B03604DDC}"/>
              </a:ext>
            </a:extLst>
          </p:cNvPr>
          <p:cNvSpPr txBox="1"/>
          <p:nvPr/>
        </p:nvSpPr>
        <p:spPr>
          <a:xfrm>
            <a:off x="1178848" y="2290798"/>
            <a:ext cx="4917151" cy="939335"/>
          </a:xfrm>
          <a:prstGeom prst="rect">
            <a:avLst/>
          </a:prstGeom>
        </p:spPr>
        <p:txBody>
          <a:bodyPr vert="horz" lIns="91440" tIns="45720" rIns="91440" bIns="45720" rtlCol="0" anchor="ctr">
            <a:normAutofit fontScale="77500" lnSpcReduction="20000"/>
          </a:bodyPr>
          <a:lstStyle/>
          <a:p>
            <a:pPr marL="285750" indent="-228600">
              <a:lnSpc>
                <a:spcPct val="200000"/>
              </a:lnSpc>
              <a:spcAft>
                <a:spcPts val="600"/>
              </a:spcAft>
              <a:buFont typeface="Arial" panose="020B0604020202020204" pitchFamily="34" charset="0"/>
              <a:buChar char="•"/>
            </a:pPr>
            <a:r>
              <a:rPr lang="en-US" sz="3500" dirty="0"/>
              <a:t>Python</a:t>
            </a:r>
          </a:p>
          <a:p>
            <a:pPr indent="-228600">
              <a:lnSpc>
                <a:spcPct val="90000"/>
              </a:lnSpc>
              <a:spcAft>
                <a:spcPts val="600"/>
              </a:spcAft>
              <a:buFont typeface="Arial" panose="020B0604020202020204" pitchFamily="34" charset="0"/>
              <a:buChar char="•"/>
            </a:pPr>
            <a:endParaRPr lang="en-US" sz="2000" dirty="0"/>
          </a:p>
        </p:txBody>
      </p:sp>
      <p:pic>
        <p:nvPicPr>
          <p:cNvPr id="8" name="Picture 7" descr="A blue and yellow snake logo&#10;&#10;Description automatically generated">
            <a:extLst>
              <a:ext uri="{FF2B5EF4-FFF2-40B4-BE49-F238E27FC236}">
                <a16:creationId xmlns:a16="http://schemas.microsoft.com/office/drawing/2014/main" id="{21D4B215-5785-D818-559A-61D771EA5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536" y="2646970"/>
            <a:ext cx="3395955" cy="3128315"/>
          </a:xfrm>
          <a:prstGeom prst="rect">
            <a:avLst/>
          </a:prstGeom>
        </p:spPr>
      </p:pic>
      <p:pic>
        <p:nvPicPr>
          <p:cNvPr id="20" name="Picture 19" descr="A computer screen with a bitcoin sign on it&#10;&#10;Description automatically generated">
            <a:extLst>
              <a:ext uri="{FF2B5EF4-FFF2-40B4-BE49-F238E27FC236}">
                <a16:creationId xmlns:a16="http://schemas.microsoft.com/office/drawing/2014/main" id="{4E050D51-9864-2784-6F6E-1A9684064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105" y="2303896"/>
            <a:ext cx="3985597" cy="3814461"/>
          </a:xfrm>
          <a:prstGeom prst="rect">
            <a:avLst/>
          </a:prstGeom>
        </p:spPr>
      </p:pic>
      <p:sp>
        <p:nvSpPr>
          <p:cNvPr id="29" name="TextBox 28">
            <a:extLst>
              <a:ext uri="{FF2B5EF4-FFF2-40B4-BE49-F238E27FC236}">
                <a16:creationId xmlns:a16="http://schemas.microsoft.com/office/drawing/2014/main" id="{A03A502B-0889-F2C6-3032-4C9E4CD3225B}"/>
              </a:ext>
            </a:extLst>
          </p:cNvPr>
          <p:cNvSpPr txBox="1"/>
          <p:nvPr/>
        </p:nvSpPr>
        <p:spPr>
          <a:xfrm>
            <a:off x="1104298" y="3531437"/>
            <a:ext cx="4917151" cy="939335"/>
          </a:xfrm>
          <a:prstGeom prst="rect">
            <a:avLst/>
          </a:prstGeom>
        </p:spPr>
        <p:txBody>
          <a:bodyPr vert="horz" lIns="91440" tIns="45720" rIns="91440" bIns="45720" rtlCol="0" anchor="ctr">
            <a:normAutofit fontScale="85000" lnSpcReduction="20000"/>
          </a:bodyPr>
          <a:lstStyle/>
          <a:p>
            <a:pPr marL="285750" indent="-228600">
              <a:lnSpc>
                <a:spcPct val="200000"/>
              </a:lnSpc>
              <a:spcAft>
                <a:spcPts val="600"/>
              </a:spcAft>
              <a:buFont typeface="Arial" panose="020B0604020202020204" pitchFamily="34" charset="0"/>
              <a:buChar char="•"/>
            </a:pPr>
            <a:r>
              <a:rPr lang="en-US" sz="3200" dirty="0"/>
              <a:t>Power BI</a:t>
            </a:r>
          </a:p>
          <a:p>
            <a:pPr indent="-228600">
              <a:lnSpc>
                <a:spcPct val="90000"/>
              </a:lnSpc>
              <a:spcAft>
                <a:spcPts val="600"/>
              </a:spcAft>
              <a:buFont typeface="Arial" panose="020B0604020202020204" pitchFamily="34" charset="0"/>
              <a:buChar char="•"/>
            </a:pPr>
            <a:endParaRPr lang="en-US" sz="2000" dirty="0"/>
          </a:p>
        </p:txBody>
      </p:sp>
      <p:sp>
        <p:nvSpPr>
          <p:cNvPr id="30" name="TextBox 29">
            <a:extLst>
              <a:ext uri="{FF2B5EF4-FFF2-40B4-BE49-F238E27FC236}">
                <a16:creationId xmlns:a16="http://schemas.microsoft.com/office/drawing/2014/main" id="{236AD4DA-B053-A37A-99EB-7F05655D0464}"/>
              </a:ext>
            </a:extLst>
          </p:cNvPr>
          <p:cNvSpPr txBox="1"/>
          <p:nvPr/>
        </p:nvSpPr>
        <p:spPr>
          <a:xfrm>
            <a:off x="1178847" y="4835010"/>
            <a:ext cx="4917151" cy="939335"/>
          </a:xfrm>
          <a:prstGeom prst="rect">
            <a:avLst/>
          </a:prstGeom>
        </p:spPr>
        <p:txBody>
          <a:bodyPr vert="horz" lIns="91440" tIns="45720" rIns="91440" bIns="45720" rtlCol="0" anchor="ctr">
            <a:normAutofit fontScale="85000" lnSpcReduction="20000"/>
          </a:bodyPr>
          <a:lstStyle/>
          <a:p>
            <a:pPr marL="285750" indent="-228600">
              <a:lnSpc>
                <a:spcPct val="200000"/>
              </a:lnSpc>
              <a:spcAft>
                <a:spcPts val="600"/>
              </a:spcAft>
              <a:buFont typeface="Arial" panose="020B0604020202020204" pitchFamily="34" charset="0"/>
              <a:buChar char="•"/>
            </a:pPr>
            <a:r>
              <a:rPr lang="en-US" sz="3200" dirty="0"/>
              <a:t>Excel</a:t>
            </a:r>
          </a:p>
          <a:p>
            <a:pPr indent="-228600">
              <a:lnSpc>
                <a:spcPct val="90000"/>
              </a:lnSpc>
              <a:spcAft>
                <a:spcPts val="600"/>
              </a:spcAft>
              <a:buFont typeface="Arial" panose="020B0604020202020204" pitchFamily="34" charset="0"/>
              <a:buChar char="•"/>
            </a:pPr>
            <a:endParaRPr lang="en-US" sz="2000" dirty="0"/>
          </a:p>
        </p:txBody>
      </p:sp>
      <p:pic>
        <p:nvPicPr>
          <p:cNvPr id="26" name="Picture 25" descr="A green and white logo&#10;&#10;Description automatically generated">
            <a:extLst>
              <a:ext uri="{FF2B5EF4-FFF2-40B4-BE49-F238E27FC236}">
                <a16:creationId xmlns:a16="http://schemas.microsoft.com/office/drawing/2014/main" id="{6F658413-97E7-0091-959B-53AC89D1015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7176654" y="2470759"/>
            <a:ext cx="3978523" cy="3480734"/>
          </a:xfrm>
          <a:prstGeom prst="rect">
            <a:avLst/>
          </a:prstGeom>
        </p:spPr>
      </p:pic>
      <p:sp>
        <p:nvSpPr>
          <p:cNvPr id="31" name="Rectangle 30">
            <a:extLst>
              <a:ext uri="{FF2B5EF4-FFF2-40B4-BE49-F238E27FC236}">
                <a16:creationId xmlns:a16="http://schemas.microsoft.com/office/drawing/2014/main" id="{9CD21D7D-48F9-4BA9-62A0-F0A9A3192F2E}"/>
              </a:ext>
            </a:extLst>
          </p:cNvPr>
          <p:cNvSpPr/>
          <p:nvPr/>
        </p:nvSpPr>
        <p:spPr>
          <a:xfrm>
            <a:off x="1208152" y="2496976"/>
            <a:ext cx="3985596" cy="31120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lumMod val="50000"/>
                  </a:schemeClr>
                </a:solidFill>
              </a:rPr>
              <a:t>Here we will use Excel</a:t>
            </a:r>
          </a:p>
        </p:txBody>
      </p:sp>
    </p:spTree>
    <p:extLst>
      <p:ext uri="{BB962C8B-B14F-4D97-AF65-F5344CB8AC3E}">
        <p14:creationId xmlns:p14="http://schemas.microsoft.com/office/powerpoint/2010/main" val="6795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1EFEA1-6F11-F93F-5024-4442879622E0}"/>
              </a:ext>
            </a:extLst>
          </p:cNvPr>
          <p:cNvSpPr>
            <a:spLocks noGrp="1"/>
          </p:cNvSpPr>
          <p:nvPr>
            <p:ph type="title"/>
          </p:nvPr>
        </p:nvSpPr>
        <p:spPr>
          <a:xfrm>
            <a:off x="1043631" y="809898"/>
            <a:ext cx="9942716" cy="1554480"/>
          </a:xfrm>
        </p:spPr>
        <p:txBody>
          <a:bodyPr anchor="ctr">
            <a:normAutofit/>
          </a:bodyPr>
          <a:lstStyle/>
          <a:p>
            <a:r>
              <a:rPr lang="en-US" sz="4800" dirty="0"/>
              <a:t>Importing Data</a:t>
            </a:r>
          </a:p>
        </p:txBody>
      </p:sp>
      <p:sp>
        <p:nvSpPr>
          <p:cNvPr id="3" name="Content Placeholder 2">
            <a:extLst>
              <a:ext uri="{FF2B5EF4-FFF2-40B4-BE49-F238E27FC236}">
                <a16:creationId xmlns:a16="http://schemas.microsoft.com/office/drawing/2014/main" id="{B89163BF-DD75-F178-6E8A-CCD38A43335D}"/>
              </a:ext>
            </a:extLst>
          </p:cNvPr>
          <p:cNvSpPr>
            <a:spLocks noGrp="1"/>
          </p:cNvSpPr>
          <p:nvPr>
            <p:ph idx="1"/>
          </p:nvPr>
        </p:nvSpPr>
        <p:spPr>
          <a:xfrm>
            <a:off x="1045028" y="3017522"/>
            <a:ext cx="9941319" cy="3124658"/>
          </a:xfrm>
        </p:spPr>
        <p:txBody>
          <a:bodyPr anchor="ctr">
            <a:normAutofit/>
          </a:bodyPr>
          <a:lstStyle/>
          <a:p>
            <a:pPr marL="0" indent="0">
              <a:buNone/>
            </a:pPr>
            <a:r>
              <a:rPr lang="en-US" sz="1900" b="0" i="0" dirty="0">
                <a:effectLst/>
                <a:latin typeface="Arial" panose="020B0604020202020204" pitchFamily="34" charset="0"/>
              </a:rPr>
              <a:t>Excel offers many tools for working with and analyzing large amounts of data. In many</a:t>
            </a:r>
            <a:br>
              <a:rPr lang="en-US" sz="1900" b="0" i="0" dirty="0">
                <a:effectLst/>
                <a:latin typeface="Arial" panose="020B0604020202020204" pitchFamily="34" charset="0"/>
              </a:rPr>
            </a:br>
            <a:r>
              <a:rPr lang="en-US" sz="1900" b="0" i="0" dirty="0">
                <a:effectLst/>
                <a:latin typeface="Arial" panose="020B0604020202020204" pitchFamily="34" charset="0"/>
              </a:rPr>
              <a:t>cases, an Excel user may not be given data in a worksheet to manipulate. If this is the</a:t>
            </a:r>
            <a:br>
              <a:rPr lang="en-US" sz="1900" b="0" i="0" dirty="0">
                <a:effectLst/>
                <a:latin typeface="Arial" panose="020B0604020202020204" pitchFamily="34" charset="0"/>
              </a:rPr>
            </a:br>
            <a:r>
              <a:rPr lang="en-US" sz="1900" b="0" i="0" dirty="0">
                <a:effectLst/>
                <a:latin typeface="Arial" panose="020B0604020202020204" pitchFamily="34" charset="0"/>
              </a:rPr>
              <a:t>case, you can use the Import options in Excel to transfer this data to a worksheet were</a:t>
            </a:r>
            <a:br>
              <a:rPr lang="en-US" sz="1900" b="0" i="0" dirty="0">
                <a:effectLst/>
                <a:latin typeface="Arial" panose="020B0604020202020204" pitchFamily="34" charset="0"/>
              </a:rPr>
            </a:br>
            <a:r>
              <a:rPr lang="en-US" sz="1900" b="0" i="0" dirty="0">
                <a:effectLst/>
                <a:latin typeface="Arial" panose="020B0604020202020204" pitchFamily="34" charset="0"/>
              </a:rPr>
              <a:t>Excel analysis tools can be applied. There are three sources from which you can import</a:t>
            </a:r>
            <a:br>
              <a:rPr lang="en-US" sz="1900" b="0" i="0" dirty="0">
                <a:effectLst/>
                <a:latin typeface="Arial" panose="020B0604020202020204" pitchFamily="34" charset="0"/>
              </a:rPr>
            </a:br>
            <a:r>
              <a:rPr lang="en-US" sz="1900" b="0" i="0" dirty="0">
                <a:effectLst/>
                <a:latin typeface="Arial" panose="020B0604020202020204" pitchFamily="34" charset="0"/>
              </a:rPr>
              <a:t>data into Excel</a:t>
            </a:r>
            <a:endParaRPr lang="ar-EG" sz="1900" b="0" i="0" dirty="0">
              <a:effectLst/>
              <a:latin typeface="Arial" panose="020B0604020202020204" pitchFamily="34" charset="0"/>
            </a:endParaRPr>
          </a:p>
          <a:p>
            <a:r>
              <a:rPr lang="en-US" sz="1900"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text file, </a:t>
            </a:r>
            <a:endParaRPr lang="ar-EG" sz="1900" dirty="0">
              <a:ln w="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r>
              <a:rPr lang="en-US" sz="1900"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Web address</a:t>
            </a:r>
            <a:endParaRPr lang="ar-EG" sz="1900" i="0" dirty="0">
              <a:ln w="0"/>
              <a:solidFill>
                <a:schemeClr val="accent1"/>
              </a:solidFill>
              <a:effectLst>
                <a:outerShdw blurRad="38100" dist="25400" dir="5400000" algn="ctr" rotWithShape="0">
                  <a:srgbClr val="6E747A">
                    <a:alpha val="43000"/>
                  </a:srgbClr>
                </a:outerShdw>
              </a:effectLst>
              <a:latin typeface="Arial" panose="020B0604020202020204" pitchFamily="34" charset="0"/>
            </a:endParaRPr>
          </a:p>
          <a:p>
            <a:r>
              <a:rPr lang="en-US" sz="1900"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database</a:t>
            </a:r>
            <a:r>
              <a:rPr lang="en-US" sz="190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s</a:t>
            </a:r>
            <a:r>
              <a:rPr lang="en-US" sz="1900" b="0" i="0" dirty="0">
                <a:effectLst/>
                <a:latin typeface="Arial" panose="020B0604020202020204" pitchFamily="34" charset="0"/>
              </a:rPr>
              <a:t>.</a:t>
            </a:r>
            <a:r>
              <a:rPr lang="en-US" sz="1900" dirty="0"/>
              <a:t> </a:t>
            </a:r>
            <a:br>
              <a:rPr lang="en-US" sz="1900" dirty="0"/>
            </a:br>
            <a:endParaRPr lang="en-US" sz="19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1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8" name="Rectangle 5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89997-C01D-48C1-1BFF-D3DC12236348}"/>
              </a:ext>
            </a:extLst>
          </p:cNvPr>
          <p:cNvSpPr>
            <a:spLocks noGrp="1"/>
          </p:cNvSpPr>
          <p:nvPr>
            <p:ph type="title"/>
          </p:nvPr>
        </p:nvSpPr>
        <p:spPr>
          <a:xfrm>
            <a:off x="1043631" y="809898"/>
            <a:ext cx="9942716" cy="1554480"/>
          </a:xfrm>
        </p:spPr>
        <p:txBody>
          <a:bodyPr anchor="ctr">
            <a:normAutofit/>
          </a:bodyPr>
          <a:lstStyle/>
          <a:p>
            <a:r>
              <a:rPr lang="en-US" sz="4800"/>
              <a:t>Text file</a:t>
            </a:r>
          </a:p>
        </p:txBody>
      </p:sp>
      <p:sp>
        <p:nvSpPr>
          <p:cNvPr id="21" name="Content Placeholder 20">
            <a:extLst>
              <a:ext uri="{FF2B5EF4-FFF2-40B4-BE49-F238E27FC236}">
                <a16:creationId xmlns:a16="http://schemas.microsoft.com/office/drawing/2014/main" id="{FC24A801-AED7-7A7C-5BCD-4C5191928CA4}"/>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To import data from a text file into Excel, utilize the Text Import Wizard, which automatically appears when opening a text file in Excel. Follow three simple steps within the Wizard. First, select how you want to organize your data into columns: Fixed Width or Delimited. With Fixed Width, Excel automatically separates data into columns; with Delimited, specify the separator character (e.g., commas, spaces). In the second step, modify Excel's column separation guess. In both options, the third step allows specifying numerical formatting for imported data. Explore the Text Import Wizard further through an illustrative example.</a:t>
            </a:r>
          </a:p>
        </p:txBody>
      </p:sp>
      <p:cxnSp>
        <p:nvCxnSpPr>
          <p:cNvPr id="64" name="Straight Connector 6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37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FB5BD00-CC15-4E1D-BD97-5FD9BD0BBE30}">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2863</TotalTime>
  <Words>5308</Words>
  <Application>Microsoft Office PowerPoint</Application>
  <PresentationFormat>Widescreen</PresentationFormat>
  <Paragraphs>484</Paragraphs>
  <Slides>54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Aptos</vt:lpstr>
      <vt:lpstr>Aptos Display</vt:lpstr>
      <vt:lpstr>Arial</vt:lpstr>
      <vt:lpstr>Arial Unicode MS</vt:lpstr>
      <vt:lpstr>Calibri</vt:lpstr>
      <vt:lpstr>Georgia-Bold</vt:lpstr>
      <vt:lpstr>Office Theme</vt:lpstr>
      <vt:lpstr>Working with Large Data</vt:lpstr>
      <vt:lpstr>Under supervision</vt:lpstr>
      <vt:lpstr>Presentation Overview</vt:lpstr>
      <vt:lpstr>Introduction</vt:lpstr>
      <vt:lpstr> What is large  data used with decision support systems?  </vt:lpstr>
      <vt:lpstr> What is big Large used with decision support systems?  </vt:lpstr>
      <vt:lpstr>Tools used in large data</vt:lpstr>
      <vt:lpstr>Importing Data</vt:lpstr>
      <vt:lpstr>Text file</vt:lpstr>
      <vt:lpstr>Text Import Wizard through an example</vt:lpstr>
      <vt:lpstr>Web Addresses</vt:lpstr>
      <vt:lpstr>Example on the web Addresses </vt:lpstr>
      <vt:lpstr>Databases</vt:lpstr>
      <vt:lpstr>Illustration with an example for this section</vt:lpstr>
      <vt:lpstr>Databases constitute an important part of Excel applications. Involving VBA code in database applications extends your options in organizing your data.  </vt:lpstr>
      <vt:lpstr>     Exporting Data  Here are the steps to export data from an Excel worksheet  to a Microsoft Access database using the Access Links Add-In:   </vt:lpstr>
      <vt:lpstr>Creating Pivot Tables from External Data</vt:lpstr>
      <vt:lpstr>Using Excel as a Database</vt:lpstr>
      <vt:lpstr>Sorting</vt:lpstr>
      <vt:lpstr>PowerPoint Presentation</vt:lpstr>
      <vt:lpstr>Steps to make the Sorting (1)</vt:lpstr>
      <vt:lpstr>Steps to make the Sorting (2)</vt:lpstr>
      <vt:lpstr>Summary of Sorting</vt:lpstr>
      <vt:lpstr>Filtering </vt:lpstr>
      <vt:lpstr>PowerPoint Presentation</vt:lpstr>
      <vt:lpstr>Steps to make the Filtering</vt:lpstr>
      <vt:lpstr>Steps to make the Filtering</vt:lpstr>
      <vt:lpstr>Steps to make the Filtering</vt:lpstr>
      <vt:lpstr>Summarize in filtering</vt:lpstr>
      <vt:lpstr>Dfunctions</vt:lpstr>
      <vt:lpstr>DMAX (Example)</vt:lpstr>
      <vt:lpstr>DMIN (Example)</vt:lpstr>
      <vt:lpstr>DSUM (Example)</vt:lpstr>
      <vt:lpstr>DAVERAGE (Example)</vt:lpstr>
      <vt:lpstr>Type of COUNT function</vt:lpstr>
      <vt:lpstr>Example of COUNT function</vt:lpstr>
      <vt:lpstr>Application of DFunction</vt:lpstr>
      <vt:lpstr>Summarize in DFunction </vt:lpstr>
      <vt:lpstr>Data Validation</vt:lpstr>
      <vt:lpstr>Data Consolidation</vt:lpstr>
      <vt:lpstr>Example of Data Consolidation</vt:lpstr>
      <vt:lpstr>Step solve of Data Consolidation</vt:lpstr>
      <vt:lpstr>The summation to transform the result</vt:lpstr>
      <vt:lpstr>The result</vt:lpstr>
      <vt:lpstr>Summary</vt:lpstr>
      <vt:lpstr>Practical (DSS) application</vt:lpstr>
      <vt:lpstr>Problem  Solving  Steps</vt:lpstr>
      <vt:lpstr>System Components</vt:lpstr>
      <vt:lpstr>PowerPoint Presentation</vt:lpstr>
      <vt:lpstr>Solve the problem 1&amp;2&amp;3</vt:lpstr>
      <vt:lpstr>Solve the problem 4&amp;5&amp;6</vt:lpstr>
      <vt:lpstr>The tools used</vt:lpstr>
      <vt:lpstr>Reference</vt:lpstr>
      <vt:lpstr>Tank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Large Data</dc:title>
  <dc:creator>Mohamed Agami</dc:creator>
  <cp:lastModifiedBy>Mohamed Agami</cp:lastModifiedBy>
  <cp:revision>80</cp:revision>
  <dcterms:created xsi:type="dcterms:W3CDTF">2024-04-11T11:08:03Z</dcterms:created>
  <dcterms:modified xsi:type="dcterms:W3CDTF">2024-10-26T18:03:26Z</dcterms:modified>
</cp:coreProperties>
</file>